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81"/>
  </p:notesMasterIdLst>
  <p:handoutMasterIdLst>
    <p:handoutMasterId r:id="rId82"/>
  </p:handoutMasterIdLst>
  <p:sldIdLst>
    <p:sldId id="259" r:id="rId2"/>
    <p:sldId id="320" r:id="rId3"/>
    <p:sldId id="372" r:id="rId4"/>
    <p:sldId id="371" r:id="rId5"/>
    <p:sldId id="261" r:id="rId6"/>
    <p:sldId id="373" r:id="rId7"/>
    <p:sldId id="376" r:id="rId8"/>
    <p:sldId id="374" r:id="rId9"/>
    <p:sldId id="375" r:id="rId10"/>
    <p:sldId id="378" r:id="rId11"/>
    <p:sldId id="379" r:id="rId12"/>
    <p:sldId id="380" r:id="rId13"/>
    <p:sldId id="288" r:id="rId14"/>
    <p:sldId id="377" r:id="rId15"/>
    <p:sldId id="381" r:id="rId16"/>
    <p:sldId id="382" r:id="rId17"/>
    <p:sldId id="383" r:id="rId18"/>
    <p:sldId id="384" r:id="rId19"/>
    <p:sldId id="385" r:id="rId20"/>
    <p:sldId id="386" r:id="rId21"/>
    <p:sldId id="387" r:id="rId22"/>
    <p:sldId id="394" r:id="rId23"/>
    <p:sldId id="395" r:id="rId24"/>
    <p:sldId id="397" r:id="rId25"/>
    <p:sldId id="388" r:id="rId26"/>
    <p:sldId id="389" r:id="rId27"/>
    <p:sldId id="390" r:id="rId28"/>
    <p:sldId id="391" r:id="rId29"/>
    <p:sldId id="392" r:id="rId30"/>
    <p:sldId id="393" r:id="rId31"/>
    <p:sldId id="349" r:id="rId32"/>
    <p:sldId id="350" r:id="rId33"/>
    <p:sldId id="351" r:id="rId34"/>
    <p:sldId id="352" r:id="rId35"/>
    <p:sldId id="353" r:id="rId36"/>
    <p:sldId id="354" r:id="rId37"/>
    <p:sldId id="355" r:id="rId38"/>
    <p:sldId id="360" r:id="rId39"/>
    <p:sldId id="361" r:id="rId40"/>
    <p:sldId id="362" r:id="rId41"/>
    <p:sldId id="363" r:id="rId42"/>
    <p:sldId id="364" r:id="rId43"/>
    <p:sldId id="365" r:id="rId44"/>
    <p:sldId id="366" r:id="rId45"/>
    <p:sldId id="367" r:id="rId46"/>
    <p:sldId id="369" r:id="rId47"/>
    <p:sldId id="368" r:id="rId48"/>
    <p:sldId id="282" r:id="rId49"/>
    <p:sldId id="292" r:id="rId50"/>
    <p:sldId id="296" r:id="rId51"/>
    <p:sldId id="295" r:id="rId52"/>
    <p:sldId id="335" r:id="rId53"/>
    <p:sldId id="290" r:id="rId54"/>
    <p:sldId id="297" r:id="rId55"/>
    <p:sldId id="291" r:id="rId56"/>
    <p:sldId id="333" r:id="rId57"/>
    <p:sldId id="334" r:id="rId58"/>
    <p:sldId id="294" r:id="rId59"/>
    <p:sldId id="298" r:id="rId60"/>
    <p:sldId id="370" r:id="rId61"/>
    <p:sldId id="348" r:id="rId62"/>
    <p:sldId id="299" r:id="rId63"/>
    <p:sldId id="300" r:id="rId64"/>
    <p:sldId id="301" r:id="rId65"/>
    <p:sldId id="302" r:id="rId66"/>
    <p:sldId id="303" r:id="rId67"/>
    <p:sldId id="336" r:id="rId68"/>
    <p:sldId id="304" r:id="rId69"/>
    <p:sldId id="337" r:id="rId70"/>
    <p:sldId id="338" r:id="rId71"/>
    <p:sldId id="339" r:id="rId72"/>
    <p:sldId id="340" r:id="rId73"/>
    <p:sldId id="341" r:id="rId74"/>
    <p:sldId id="342" r:id="rId75"/>
    <p:sldId id="343" r:id="rId76"/>
    <p:sldId id="344" r:id="rId77"/>
    <p:sldId id="345" r:id="rId78"/>
    <p:sldId id="347" r:id="rId79"/>
    <p:sldId id="277" r:id="rId8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79CC93D-E52E-4D84-901B-11D7331DD495}">
          <p14:sldIdLst>
            <p14:sldId id="259"/>
            <p14:sldId id="320"/>
            <p14:sldId id="372"/>
          </p14:sldIdLst>
        </p14:section>
        <p14:section name="Evolution" id="{ABA716BF-3A5C-4ADB-94C9-CFEF84EBA240}">
          <p14:sldIdLst>
            <p14:sldId id="371"/>
            <p14:sldId id="261"/>
            <p14:sldId id="373"/>
            <p14:sldId id="376"/>
            <p14:sldId id="374"/>
            <p14:sldId id="375"/>
            <p14:sldId id="378"/>
            <p14:sldId id="379"/>
            <p14:sldId id="380"/>
            <p14:sldId id="288"/>
            <p14:sldId id="377"/>
            <p14:sldId id="381"/>
            <p14:sldId id="382"/>
            <p14:sldId id="383"/>
            <p14:sldId id="384"/>
            <p14:sldId id="385"/>
            <p14:sldId id="386"/>
            <p14:sldId id="387"/>
            <p14:sldId id="394"/>
            <p14:sldId id="395"/>
            <p14:sldId id="397"/>
            <p14:sldId id="388"/>
            <p14:sldId id="389"/>
            <p14:sldId id="390"/>
            <p14:sldId id="391"/>
            <p14:sldId id="392"/>
            <p14:sldId id="393"/>
          </p14:sldIdLst>
        </p14:section>
        <p14:section name="We will learn" id="{C5D7AA84-B3CB-4A90-8112-AD1944EC5F19}">
          <p14:sldIdLst>
            <p14:sldId id="349"/>
            <p14:sldId id="350"/>
            <p14:sldId id="351"/>
            <p14:sldId id="352"/>
            <p14:sldId id="353"/>
            <p14:sldId id="354"/>
            <p14:sldId id="355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9"/>
            <p14:sldId id="368"/>
          </p14:sldIdLst>
        </p14:section>
        <p14:section name="Network types" id="{2632BF3E-62CF-4918-9DC9-C5397702B30F}">
          <p14:sldIdLst>
            <p14:sldId id="282"/>
            <p14:sldId id="292"/>
            <p14:sldId id="296"/>
            <p14:sldId id="295"/>
            <p14:sldId id="335"/>
            <p14:sldId id="290"/>
            <p14:sldId id="297"/>
            <p14:sldId id="291"/>
            <p14:sldId id="333"/>
            <p14:sldId id="334"/>
            <p14:sldId id="294"/>
            <p14:sldId id="298"/>
            <p14:sldId id="370"/>
            <p14:sldId id="348"/>
            <p14:sldId id="299"/>
            <p14:sldId id="300"/>
            <p14:sldId id="301"/>
            <p14:sldId id="302"/>
            <p14:sldId id="303"/>
            <p14:sldId id="336"/>
            <p14:sldId id="304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7"/>
          </p14:sldIdLst>
        </p14:section>
        <p14:section name="Conclusion and Summary" id="{790CEF5B-569A-4C2F-BED5-750B08C0E5AD}">
          <p14:sldIdLst>
            <p14:sldId id="277"/>
          </p14:sldIdLst>
        </p14:section>
        <p14:section name="Appendix" id="{3F78B471-41DA-46F2-A8E4-97E471896AB3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9ED6"/>
    <a:srgbClr val="0033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87433" autoAdjust="0"/>
  </p:normalViewPr>
  <p:slideViewPr>
    <p:cSldViewPr>
      <p:cViewPr varScale="1">
        <p:scale>
          <a:sx n="87" d="100"/>
          <a:sy n="87" d="100"/>
        </p:scale>
        <p:origin x="142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4" d="100"/>
        <a:sy n="154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314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3FDC75-7F73-4A4A-A77C-09AADF00E0EA}" type="datetimeFigureOut">
              <a:rPr lang="en-US" smtClean="0"/>
              <a:pPr/>
              <a:t>3/21/2022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226BF-1F13-42D3-80DC-373E7ADD1E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8830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AEF76B-3757-4A0B-AF93-28494465C1DD}" type="datetimeFigureOut">
              <a:rPr lang="en-US" smtClean="0"/>
              <a:pPr/>
              <a:t>3/21/2022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693FD4-8F83-4EF7-AC3F-0DC0388986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07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686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3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Microsoft </a:t>
            </a:r>
            <a:r>
              <a:rPr lang="en-US" b="1" dirty="0"/>
              <a:t>Engineering Excellence</a:t>
            </a:r>
            <a:endParaRPr lang="en-US" dirty="0"/>
          </a:p>
        </p:txBody>
      </p:sp>
      <p:sp>
        <p:nvSpPr>
          <p:cNvPr id="41987" name="Rectangle 25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Microsoft Confidential</a:t>
            </a:r>
          </a:p>
        </p:txBody>
      </p:sp>
      <p:sp>
        <p:nvSpPr>
          <p:cNvPr id="41988" name="Rectangle 26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B44A5F-6CE4-493C-A0D7-6834FF76660C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419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450850"/>
            <a:ext cx="4572000" cy="3429000"/>
          </a:xfrm>
          <a:ln/>
        </p:spPr>
      </p:sp>
      <p:sp>
        <p:nvSpPr>
          <p:cNvPr id="419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7492" y="4130104"/>
            <a:ext cx="6261652" cy="4554823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24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893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951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804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/>
              <a:t>IP</a:t>
            </a:r>
            <a:r>
              <a:rPr lang="en-US" baseline="0" dirty="0"/>
              <a:t> addresses are allocated hierarchically: IP addresses that share the same prefix often share the same next hop. This reduces the routing table size and enhances scalability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/>
              <a:t>When looking up a DIP in the routing table, several entries with different prefixes may match it.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/>
              <a:t>The entry chosen is the one with the Longest Prefix Match (LPM)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/>
              <a:t>HW LPM implementation was problematic in the 90-s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/>
              <a:t>Therefore Cisco suggested to add a fixed length identifier to IP packets to speed up routing decisions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922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LER A: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Class Rule 1: PUSH 150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Class Rule 2: PUSH 100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LSR B: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ILM: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  Ingress=eth</a:t>
            </a:r>
            <a:r>
              <a:rPr lang="en-US" baseline="0" dirty="0"/>
              <a:t>1, </a:t>
            </a:r>
            <a:r>
              <a:rPr lang="en-US" baseline="0" dirty="0" err="1"/>
              <a:t>InLabel</a:t>
            </a:r>
            <a:r>
              <a:rPr lang="en-US" baseline="0" dirty="0"/>
              <a:t>=150, SWAP, </a:t>
            </a:r>
            <a:r>
              <a:rPr lang="en-US" baseline="0" dirty="0" err="1"/>
              <a:t>OutLabel</a:t>
            </a:r>
            <a:r>
              <a:rPr lang="en-US" baseline="0" dirty="0"/>
              <a:t>=250, Egress=eth2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  Ingress=eth</a:t>
            </a:r>
            <a:r>
              <a:rPr lang="en-US" baseline="0" dirty="0"/>
              <a:t>1, </a:t>
            </a:r>
            <a:r>
              <a:rPr lang="en-US" baseline="0" dirty="0" err="1"/>
              <a:t>InLabel</a:t>
            </a:r>
            <a:r>
              <a:rPr lang="en-US" baseline="0" dirty="0"/>
              <a:t>=100, SWAP, </a:t>
            </a:r>
            <a:r>
              <a:rPr lang="en-US" baseline="0" dirty="0" err="1"/>
              <a:t>OutLabel</a:t>
            </a:r>
            <a:r>
              <a:rPr lang="en-US" baseline="0" dirty="0"/>
              <a:t>=110, Egress=eth2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LSR C: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ILM: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  Ingress=eth</a:t>
            </a:r>
            <a:r>
              <a:rPr lang="en-US" baseline="0" dirty="0"/>
              <a:t>1, </a:t>
            </a:r>
            <a:r>
              <a:rPr lang="en-US" baseline="0" dirty="0" err="1"/>
              <a:t>InLabel</a:t>
            </a:r>
            <a:r>
              <a:rPr lang="en-US" baseline="0" dirty="0"/>
              <a:t>=250, SWAP, </a:t>
            </a:r>
            <a:r>
              <a:rPr lang="en-US" baseline="0" dirty="0" err="1"/>
              <a:t>OutLabel</a:t>
            </a:r>
            <a:r>
              <a:rPr lang="en-US" baseline="0" dirty="0"/>
              <a:t>=350, Egress=eth2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  Ingress=eth</a:t>
            </a:r>
            <a:r>
              <a:rPr lang="en-US" baseline="0" dirty="0"/>
              <a:t>1, </a:t>
            </a:r>
            <a:r>
              <a:rPr lang="en-US" baseline="0" dirty="0" err="1"/>
              <a:t>InLabel</a:t>
            </a:r>
            <a:r>
              <a:rPr lang="en-US" baseline="0" dirty="0"/>
              <a:t>=110, SWAP, </a:t>
            </a:r>
            <a:r>
              <a:rPr lang="en-US" baseline="0" dirty="0" err="1"/>
              <a:t>OutLabel</a:t>
            </a:r>
            <a:r>
              <a:rPr lang="en-US" baseline="0" dirty="0"/>
              <a:t>=120, Egress=eth3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LER 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ILM: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  Ingress=eth</a:t>
            </a:r>
            <a:r>
              <a:rPr lang="en-US" baseline="0" dirty="0"/>
              <a:t>1, </a:t>
            </a:r>
            <a:r>
              <a:rPr lang="en-US" baseline="0" dirty="0" err="1"/>
              <a:t>InLabel</a:t>
            </a:r>
            <a:r>
              <a:rPr lang="en-US" baseline="0" dirty="0"/>
              <a:t>=350, POP, </a:t>
            </a:r>
            <a:r>
              <a:rPr lang="en-US" baseline="0" dirty="0" err="1"/>
              <a:t>OutLabel</a:t>
            </a:r>
            <a:r>
              <a:rPr lang="en-US" baseline="0" dirty="0"/>
              <a:t>=N/A, Egress=eth2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LER 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ILM: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  Ingress=eth</a:t>
            </a:r>
            <a:r>
              <a:rPr lang="en-US" baseline="0" dirty="0"/>
              <a:t>1, </a:t>
            </a:r>
            <a:r>
              <a:rPr lang="en-US" baseline="0" dirty="0" err="1"/>
              <a:t>InLabel</a:t>
            </a:r>
            <a:r>
              <a:rPr lang="en-US" baseline="0" dirty="0"/>
              <a:t>=120, POP, </a:t>
            </a:r>
            <a:r>
              <a:rPr lang="en-US" baseline="0" dirty="0" err="1"/>
              <a:t>OutLabel</a:t>
            </a:r>
            <a:r>
              <a:rPr lang="en-US" baseline="0" dirty="0"/>
              <a:t>=N/A, Egress=eth2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828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861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106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091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90800" y="2286000"/>
            <a:ext cx="6180224" cy="1470025"/>
          </a:xfrm>
        </p:spPr>
        <p:txBody>
          <a:bodyPr anchor="t"/>
          <a:lstStyle>
            <a:lvl1pPr algn="r">
              <a:defRPr b="1" cap="small" baseline="0">
                <a:solidFill>
                  <a:srgbClr val="0033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038600"/>
            <a:ext cx="4772528" cy="990600"/>
          </a:xfrm>
        </p:spPr>
        <p:txBody>
          <a:bodyPr>
            <a:normAutofit/>
          </a:bodyPr>
          <a:lstStyle>
            <a:lvl1pPr marL="0" indent="0" algn="r">
              <a:buNone/>
              <a:defRPr sz="2000" b="0">
                <a:solidFill>
                  <a:schemeClr val="tx1"/>
                </a:solidFill>
                <a:latin typeface="Georgia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51"/>
            <a:ext cx="3721618" cy="685800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5105400"/>
            <a:ext cx="1828800" cy="990600"/>
          </a:xfrm>
        </p:spPr>
        <p:txBody>
          <a:bodyPr>
            <a:normAutofit/>
          </a:bodyPr>
          <a:lstStyle>
            <a:lvl1pPr marL="0" indent="0" algn="ctr">
              <a:buNone/>
              <a:defRPr sz="2000" baseline="0"/>
            </a:lvl1pPr>
          </a:lstStyle>
          <a:p>
            <a:r>
              <a:rPr lang="en-US" dirty="0"/>
              <a:t>Company Logo</a:t>
            </a: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3/21/2022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3/21/2022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762000" y="6356350"/>
            <a:ext cx="2133600" cy="365125"/>
          </a:xfrm>
        </p:spPr>
        <p:txBody>
          <a:bodyPr/>
          <a:lstStyle/>
          <a:p>
            <a:fld id="{757B281C-5159-4971-8228-52B9A72E9ED2}" type="datetimeFigureOut">
              <a:rPr lang="en-US" smtClean="0"/>
              <a:pPr/>
              <a:t>3/21/2022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52800" y="6356350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6356350"/>
            <a:ext cx="21336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161049" y="-3176815"/>
            <a:ext cx="2819400" cy="9173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3048000"/>
            <a:ext cx="4343400" cy="1362075"/>
          </a:xfrm>
        </p:spPr>
        <p:txBody>
          <a:bodyPr anchor="b" anchorCtr="0"/>
          <a:lstStyle>
            <a:lvl1pPr algn="l">
              <a:defRPr sz="4000" b="1" cap="small" baseline="0">
                <a:solidFill>
                  <a:srgbClr val="0033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3/21/2022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781800" y="5334000"/>
            <a:ext cx="2133600" cy="9906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Company Logo</a:t>
            </a: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69632"/>
            <a:ext cx="8077200" cy="1143000"/>
          </a:xfrm>
        </p:spPr>
        <p:txBody>
          <a:bodyPr anchor="ctr" anchorCtr="0"/>
          <a:lstStyle>
            <a:lvl1pPr algn="l"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596413"/>
            <a:ext cx="8077200" cy="4297363"/>
          </a:xfrm>
        </p:spPr>
        <p:txBody>
          <a:bodyPr>
            <a:normAutofit/>
          </a:bodyPr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400">
                <a:latin typeface="+mn-lt"/>
              </a:defRPr>
            </a:lvl4pPr>
            <a:lvl5pPr>
              <a:defRPr sz="2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3/21/2022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6356350"/>
            <a:ext cx="21336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3/21/2022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36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36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3/21/2022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36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3/21/2022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3/21/2022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3/21/2022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274638"/>
            <a:ext cx="5867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3/21/2022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274638"/>
            <a:ext cx="8077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1600200"/>
            <a:ext cx="8077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B281C-5159-4971-8228-52B9A72E9ED2}" type="datetimeFigureOut">
              <a:rPr lang="en-US" smtClean="0"/>
              <a:pPr/>
              <a:t>3/21/2022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528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056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2400" y="-109183"/>
            <a:ext cx="818707" cy="70831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6" r:id="rId6"/>
    <p:sldLayoutId id="2147483657" r:id="rId7"/>
    <p:sldLayoutId id="2147483658" r:id="rId8"/>
    <p:sldLayoutId id="2147483659" r:id="rId9"/>
    <p:sldLayoutId id="2147483654" r:id="rId10"/>
    <p:sldLayoutId id="2147483655" r:id="rId11"/>
    <p:sldLayoutId id="2147483663" r:id="rId12"/>
  </p:sldLayoutIdLst>
  <p:transition spd="slow">
    <p:wipe dir="d"/>
  </p:transition>
  <p:txStyles>
    <p:titleStyle>
      <a:lvl1pPr algn="l" defTabSz="914400" rtl="0" eaLnBrk="1" latinLnBrk="0" hangingPunct="1">
        <a:spcBef>
          <a:spcPct val="0"/>
        </a:spcBef>
        <a:buNone/>
        <a:defRPr lang="en-US" sz="4400" kern="120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1.bin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2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1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2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ru-psiholog.livejournal.com/5332883.html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39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mininet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itsallaboutembedded.blogspot.co.il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48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49.e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51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54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notesSlide" Target="../notesSlides/notesSlide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High Speed Networks</a:t>
            </a:r>
            <a:br>
              <a:rPr lang="en-US"/>
            </a:br>
            <a:r>
              <a:rPr lang="en-US"/>
              <a:t>Introduction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3962400" y="4038600"/>
            <a:ext cx="4772528" cy="2126704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latin typeface="+mn-lt"/>
              </a:rPr>
              <a:t>Robert </a:t>
            </a:r>
            <a:r>
              <a:rPr lang="en-US" sz="2400" dirty="0" err="1">
                <a:latin typeface="+mn-lt"/>
              </a:rPr>
              <a:t>Iakobashvili</a:t>
            </a:r>
            <a:r>
              <a:rPr lang="en-US" sz="2400" dirty="0">
                <a:latin typeface="+mn-lt"/>
              </a:rPr>
              <a:t>,</a:t>
            </a:r>
          </a:p>
          <a:p>
            <a:pPr algn="l"/>
            <a:r>
              <a:rPr lang="en-US" sz="2400" dirty="0">
                <a:latin typeface="+mn-lt"/>
              </a:rPr>
              <a:t>Author: </a:t>
            </a:r>
            <a:r>
              <a:rPr lang="en-US" sz="2400" dirty="0" err="1">
                <a:latin typeface="+mn-lt"/>
              </a:rPr>
              <a:t>Akiva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Sadovski</a:t>
            </a:r>
            <a:r>
              <a:rPr lang="en-US" sz="2400" dirty="0">
                <a:latin typeface="+mn-lt"/>
              </a:rPr>
              <a:t> from Broadcom</a:t>
            </a:r>
          </a:p>
          <a:p>
            <a:pPr algn="l"/>
            <a:r>
              <a:rPr lang="en-US" sz="2400" dirty="0">
                <a:latin typeface="+mn-lt"/>
              </a:rPr>
              <a:t>Spring 2022</a:t>
            </a:r>
          </a:p>
        </p:txBody>
      </p:sp>
    </p:spTree>
    <p:custDataLst>
      <p:tags r:id="rId1"/>
    </p:custData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Cycle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412632"/>
            <a:ext cx="644842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51169"/>
      </p:ext>
    </p:extLst>
  </p:cSld>
  <p:clrMapOvr>
    <a:masterClrMapping/>
  </p:clrMapOvr>
  <p:transition spd="slow">
    <p:wipe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</a:t>
            </a:r>
          </a:p>
        </p:txBody>
      </p:sp>
      <p:pic>
        <p:nvPicPr>
          <p:cNvPr id="23554" name="Picture 2" descr="https://image-store.slidesharecdn.com/6b79704f-bf30-4acc-886a-9b2d5f694a64-original.jpe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59" y="1397139"/>
            <a:ext cx="8408895" cy="473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883490"/>
      </p:ext>
    </p:extLst>
  </p:cSld>
  <p:clrMapOvr>
    <a:masterClrMapping/>
  </p:clrMapOvr>
  <p:transition spd="slow">
    <p:wipe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377402"/>
            <a:ext cx="64770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791244"/>
      </p:ext>
    </p:extLst>
  </p:cSld>
  <p:clrMapOvr>
    <a:masterClrMapping/>
  </p:clrMapOvr>
  <p:transition spd="slow">
    <p:wipe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: ARPANET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340768"/>
            <a:ext cx="8077200" cy="5328592"/>
          </a:xfrm>
        </p:spPr>
        <p:txBody>
          <a:bodyPr>
            <a:normAutofit/>
          </a:bodyPr>
          <a:lstStyle/>
          <a:p>
            <a:r>
              <a:rPr lang="en-US" b="1" dirty="0"/>
              <a:t>1968</a:t>
            </a:r>
            <a:r>
              <a:rPr lang="en-US" dirty="0"/>
              <a:t>: ARPANET was founded by the Advanced Research Projects Agency (ARPA) to serve as test bed for packet switching technology</a:t>
            </a:r>
          </a:p>
          <a:p>
            <a:r>
              <a:rPr lang="en-US" b="1" dirty="0"/>
              <a:t>197x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ARPANET evolved to consist of roughly 210 PSNs</a:t>
            </a:r>
          </a:p>
          <a:p>
            <a:pPr lvl="1"/>
            <a:r>
              <a:rPr lang="en-US" dirty="0"/>
              <a:t>minicomputers interconnected point-to-point</a:t>
            </a:r>
          </a:p>
          <a:p>
            <a:r>
              <a:rPr lang="en-US" b="1" dirty="0"/>
              <a:t>1995</a:t>
            </a:r>
            <a:r>
              <a:rPr lang="en-US" dirty="0"/>
              <a:t> - NSF awarded MCI a contract to build a 155 Mb per second (Mbps) speed backbone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51929"/>
      </p:ext>
    </p:extLst>
  </p:cSld>
  <p:clrMapOvr>
    <a:masterClrMapping/>
  </p:clrMapOvr>
  <p:transition spd="slow">
    <p:wipe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: SONET/SDH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SONET=Synchronous optical network</a:t>
            </a:r>
          </a:p>
          <a:p>
            <a:r>
              <a:rPr lang="en-US" dirty="0"/>
              <a:t>SDH=Synchronous digital hierarchy</a:t>
            </a:r>
          </a:p>
          <a:p>
            <a:r>
              <a:rPr lang="en-US" dirty="0"/>
              <a:t>Standard for digital optical transmission</a:t>
            </a:r>
          </a:p>
          <a:p>
            <a:r>
              <a:rPr lang="en-US" b="1" dirty="0"/>
              <a:t>198x</a:t>
            </a:r>
            <a:r>
              <a:rPr lang="en-US" dirty="0"/>
              <a:t>: Developed originally by </a:t>
            </a:r>
            <a:r>
              <a:rPr lang="en-US" dirty="0" err="1"/>
              <a:t>Bellcore</a:t>
            </a:r>
            <a:r>
              <a:rPr lang="en-US" dirty="0"/>
              <a:t> to allow mid-span meet between carriers: MCI and AT&amp;T</a:t>
            </a:r>
          </a:p>
          <a:p>
            <a:r>
              <a:rPr lang="en-US" dirty="0">
                <a:solidFill>
                  <a:srgbClr val="FF0000"/>
                </a:solidFill>
              </a:rPr>
              <a:t>You can lease a SDH connection from carriers</a:t>
            </a:r>
          </a:p>
        </p:txBody>
      </p:sp>
    </p:spTree>
    <p:extLst>
      <p:ext uri="{BB962C8B-B14F-4D97-AF65-F5344CB8AC3E}">
        <p14:creationId xmlns:p14="http://schemas.microsoft.com/office/powerpoint/2010/main" val="706231145"/>
      </p:ext>
    </p:extLst>
  </p:cSld>
  <p:clrMapOvr>
    <a:masterClrMapping/>
  </p:clrMapOvr>
  <p:transition spd="slow">
    <p:wipe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SONET/SDH Highlights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5896" y="1596413"/>
            <a:ext cx="5203304" cy="42973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Ideal for Voice: No queues. Guaranteed delay</a:t>
            </a:r>
          </a:p>
          <a:p>
            <a:r>
              <a:rPr lang="en-US" dirty="0"/>
              <a:t>Protection: Allows redundant Line or paths</a:t>
            </a:r>
          </a:p>
          <a:p>
            <a:r>
              <a:rPr lang="en-US" dirty="0"/>
              <a:t>Fast Restoration: 50ms using rings</a:t>
            </a:r>
          </a:p>
          <a:p>
            <a:r>
              <a:rPr lang="en-US" dirty="0"/>
              <a:t>Fixed Payload Rates: 51M, 155M, 622M, 2.4G, 9.5G</a:t>
            </a:r>
          </a:p>
          <a:p>
            <a:r>
              <a:rPr lang="en-US" dirty="0"/>
              <a:t>Rates do not match data rates of 10M, 100M, 1G, 10G</a:t>
            </a:r>
          </a:p>
          <a:p>
            <a:r>
              <a:rPr lang="en-US" dirty="0"/>
              <a:t>Static rates not suitable for </a:t>
            </a:r>
            <a:r>
              <a:rPr lang="en-US" dirty="0" err="1"/>
              <a:t>bursty</a:t>
            </a:r>
            <a:r>
              <a:rPr lang="en-US" dirty="0"/>
              <a:t> traffic</a:t>
            </a:r>
          </a:p>
          <a:p>
            <a:r>
              <a:rPr lang="en-US" dirty="0">
                <a:solidFill>
                  <a:srgbClr val="FF0000"/>
                </a:solidFill>
              </a:rPr>
              <a:t>High Cost</a:t>
            </a:r>
          </a:p>
          <a:p>
            <a:r>
              <a:rPr lang="en-US" dirty="0">
                <a:solidFill>
                  <a:srgbClr val="FF0000"/>
                </a:solidFill>
              </a:rPr>
              <a:t>Complex service set up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96413"/>
            <a:ext cx="261937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806392"/>
      </p:ext>
    </p:extLst>
  </p:cSld>
  <p:clrMapOvr>
    <a:masterClrMapping/>
  </p:clrMapOvr>
  <p:transition spd="slow">
    <p:wipe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Evolution: ATM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0152" y="1608725"/>
            <a:ext cx="3115072" cy="4297363"/>
          </a:xfrm>
        </p:spPr>
        <p:txBody>
          <a:bodyPr/>
          <a:lstStyle/>
          <a:p>
            <a:r>
              <a:rPr lang="en-US" b="1" dirty="0"/>
              <a:t>1980x</a:t>
            </a:r>
            <a:r>
              <a:rPr lang="en-US" dirty="0"/>
              <a:t>: Research on Fast Packets</a:t>
            </a:r>
          </a:p>
          <a:p>
            <a:r>
              <a:rPr lang="en-US" dirty="0"/>
              <a:t>October 1991: </a:t>
            </a:r>
            <a:r>
              <a:rPr lang="en-US" b="1" dirty="0"/>
              <a:t>ATM</a:t>
            </a:r>
            <a:r>
              <a:rPr lang="en-US" dirty="0"/>
              <a:t> Forum founded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66" y="1608725"/>
            <a:ext cx="5329093" cy="394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39449"/>
      </p:ext>
    </p:extLst>
  </p:cSld>
  <p:clrMapOvr>
    <a:masterClrMapping/>
  </p:clrMapOvr>
  <p:transition spd="slow">
    <p:wipe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ATM Highlights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861048"/>
            <a:ext cx="8077200" cy="2376264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Protocol layers</a:t>
            </a:r>
          </a:p>
          <a:p>
            <a:r>
              <a:rPr lang="en-US" dirty="0"/>
              <a:t>Connection identifiers</a:t>
            </a:r>
          </a:p>
          <a:p>
            <a:pPr lvl="1"/>
            <a:r>
              <a:rPr lang="en-US" dirty="0"/>
              <a:t>Each cell contains a 24/28-bit connection identifier</a:t>
            </a:r>
          </a:p>
          <a:p>
            <a:pPr lvl="1"/>
            <a:r>
              <a:rPr lang="en-US" dirty="0"/>
              <a:t>First 8/12 bits: Virtual Path, Last 16 bits: Virtual Channel</a:t>
            </a:r>
          </a:p>
          <a:p>
            <a:r>
              <a:rPr lang="en-US" dirty="0"/>
              <a:t>Connections via Channels</a:t>
            </a:r>
          </a:p>
          <a:p>
            <a:r>
              <a:rPr lang="en-US" dirty="0"/>
              <a:t>LAN Emulation</a:t>
            </a:r>
          </a:p>
          <a:p>
            <a:pPr lvl="1"/>
            <a:r>
              <a:rPr lang="en-US" dirty="0"/>
              <a:t>Problem: need new networking SW for ATM</a:t>
            </a:r>
          </a:p>
          <a:p>
            <a:pPr lvl="1"/>
            <a:r>
              <a:rPr lang="en-US" dirty="0"/>
              <a:t>Solution: let ATM network appear as LAN</a:t>
            </a:r>
          </a:p>
          <a:p>
            <a:pPr lvl="1"/>
            <a:r>
              <a:rPr lang="en-US" dirty="0"/>
              <a:t>LAN emulation implemented below OS network layer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1268760"/>
            <a:ext cx="6191250" cy="2390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60" y="1844824"/>
            <a:ext cx="2188289" cy="159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66002"/>
      </p:ext>
    </p:extLst>
  </p:cSld>
  <p:clrMapOvr>
    <a:masterClrMapping/>
  </p:clrMapOvr>
  <p:transition spd="slow">
    <p:wipe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ATM Challenge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99" y="1556792"/>
            <a:ext cx="5176664" cy="38362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84168" y="1578867"/>
            <a:ext cx="29523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High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Complex service set up</a:t>
            </a:r>
          </a:p>
        </p:txBody>
      </p:sp>
    </p:spTree>
    <p:extLst>
      <p:ext uri="{BB962C8B-B14F-4D97-AF65-F5344CB8AC3E}">
        <p14:creationId xmlns:p14="http://schemas.microsoft.com/office/powerpoint/2010/main" val="4202569832"/>
      </p:ext>
    </p:extLst>
  </p:cSld>
  <p:clrMapOvr>
    <a:masterClrMapping/>
  </p:clrMapOvr>
  <p:transition spd="slow">
    <p:wipe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Ethernet: 10GbE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200x</a:t>
            </a:r>
            <a:r>
              <a:rPr lang="en-US" dirty="0"/>
              <a:t>: main standardization effort</a:t>
            </a:r>
          </a:p>
          <a:p>
            <a:pPr lvl="1"/>
            <a:r>
              <a:rPr lang="en-US" dirty="0"/>
              <a:t>Compatible with 802.3 frame format, services, management</a:t>
            </a:r>
          </a:p>
          <a:p>
            <a:pPr lvl="1"/>
            <a:r>
              <a:rPr lang="en-US" dirty="0"/>
              <a:t>LAN and WAN distances</a:t>
            </a:r>
          </a:p>
          <a:p>
            <a:pPr lvl="1"/>
            <a:r>
              <a:rPr lang="en-US" dirty="0"/>
              <a:t>Full-duplex only ⇒ </a:t>
            </a:r>
            <a:r>
              <a:rPr lang="en-US" u="sng" dirty="0"/>
              <a:t>No Shared Mode</a:t>
            </a:r>
            <a:r>
              <a:rPr lang="en-US" dirty="0"/>
              <a:t>. Only switch based networks. No Hubs</a:t>
            </a:r>
          </a:p>
          <a:p>
            <a:pPr lvl="1"/>
            <a:r>
              <a:rPr lang="en-US" dirty="0"/>
              <a:t>Same min and max frame size as 10/100/1000 Mbps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208347"/>
      </p:ext>
    </p:extLst>
  </p:cSld>
  <p:clrMapOvr>
    <a:masterClrMapping/>
  </p:clrMapOvr>
  <p:transition spd="slow"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 Wide Area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4285" y="1341980"/>
            <a:ext cx="8077200" cy="219262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Agenda</a:t>
            </a:r>
          </a:p>
          <a:p>
            <a:pPr lvl="1"/>
            <a:r>
              <a:rPr lang="en-US" dirty="0"/>
              <a:t>WAN?</a:t>
            </a:r>
          </a:p>
          <a:p>
            <a:pPr lvl="1"/>
            <a:r>
              <a:rPr lang="en-US" dirty="0"/>
              <a:t>Why to focus on WAN?</a:t>
            </a:r>
          </a:p>
          <a:p>
            <a:pPr lvl="1"/>
            <a:r>
              <a:rPr lang="en-US" dirty="0"/>
              <a:t>Evolution</a:t>
            </a:r>
          </a:p>
          <a:p>
            <a:pPr lvl="1"/>
            <a:r>
              <a:rPr lang="en-US" dirty="0"/>
              <a:t>Benefits/business drivers</a:t>
            </a:r>
          </a:p>
          <a:p>
            <a:pPr lvl="1"/>
            <a:r>
              <a:rPr lang="en-US" dirty="0"/>
              <a:t>Challenges and risks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38389"/>
      </p:ext>
    </p:extLst>
  </p:cSld>
  <p:clrMapOvr>
    <a:masterClrMapping/>
  </p:clrMapOvr>
  <p:transition spd="slow">
    <p:wipe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 in WAN - Greenfield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484784"/>
            <a:ext cx="6400780" cy="47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777296"/>
      </p:ext>
    </p:extLst>
  </p:cSld>
  <p:clrMapOvr>
    <a:masterClrMapping/>
  </p:clrMapOvr>
  <p:transition spd="slow">
    <p:wipe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 in WAN - Legacy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12" y="1405890"/>
            <a:ext cx="6353175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43740"/>
      </p:ext>
    </p:extLst>
  </p:cSld>
  <p:clrMapOvr>
    <a:masterClrMapping/>
  </p:clrMapOvr>
  <p:transition spd="slow"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MPLS Timeline</a:t>
            </a:r>
          </a:p>
        </p:txBody>
      </p:sp>
      <p:graphicFrame>
        <p:nvGraphicFramePr>
          <p:cNvPr id="4" name="Object 3"/>
          <p:cNvGraphicFramePr>
            <a:graphicFrameLocks noGrp="1" noChangeAspect="1"/>
          </p:cNvGraphicFramePr>
          <p:nvPr/>
        </p:nvGraphicFramePr>
        <p:xfrm>
          <a:off x="683568" y="1884278"/>
          <a:ext cx="8350449" cy="1615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8" name="Visio" r:id="rId4" imgW="8638702" imgH="1672985" progId="Visio.Drawing.11">
                  <p:embed/>
                </p:oleObj>
              </mc:Choice>
              <mc:Fallback>
                <p:oleObj name="Visio" r:id="rId4" imgW="8638702" imgH="1672985" progId="Visio.Drawing.11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1884278"/>
                        <a:ext cx="8350449" cy="1615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9339965"/>
      </p:ext>
    </p:extLst>
  </p:cSld>
  <p:clrMapOvr>
    <a:masterClrMapping/>
  </p:clrMapOvr>
  <p:transition spd="slow">
    <p:wipe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it is used?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1628800"/>
            <a:ext cx="8227640" cy="2232248"/>
          </a:xfrm>
        </p:spPr>
        <p:txBody>
          <a:bodyPr>
            <a:normAutofit fontScale="70000" lnSpcReduction="20000"/>
          </a:bodyPr>
          <a:lstStyle/>
          <a:p>
            <a:pPr marL="171450" indent="-171450"/>
            <a:r>
              <a:rPr lang="en-US" dirty="0"/>
              <a:t>MPLS packets </a:t>
            </a:r>
            <a:r>
              <a:rPr lang="en-US" i="1" dirty="0"/>
              <a:t>can run on </a:t>
            </a:r>
            <a:r>
              <a:rPr lang="en-US" dirty="0"/>
              <a:t>Layer 2 technologies such as ATM, FR, PPP, </a:t>
            </a:r>
            <a:r>
              <a:rPr lang="en-US" dirty="0" err="1"/>
              <a:t>PoS</a:t>
            </a:r>
            <a:r>
              <a:rPr lang="en-US" dirty="0"/>
              <a:t>, Ethernet</a:t>
            </a:r>
          </a:p>
          <a:p>
            <a:pPr marL="171450" indent="-171450"/>
            <a:r>
              <a:rPr lang="en-US" dirty="0"/>
              <a:t>Other Layer 2 technologies </a:t>
            </a:r>
            <a:r>
              <a:rPr lang="en-US" i="1" dirty="0"/>
              <a:t>can be run over an </a:t>
            </a:r>
            <a:r>
              <a:rPr lang="en-US" dirty="0"/>
              <a:t>MPLS network: Ethernet-over-MPLS, </a:t>
            </a:r>
            <a:r>
              <a:rPr lang="en-US" dirty="0" err="1"/>
              <a:t>FrameRelay</a:t>
            </a:r>
            <a:r>
              <a:rPr lang="en-US" dirty="0"/>
              <a:t>-over-MPLS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/>
            <a:r>
              <a:rPr lang="en-US" dirty="0"/>
              <a:t>Currently, MPLS is a technology for delivery of IP Services:</a:t>
            </a:r>
          </a:p>
          <a:p>
            <a:pPr lvl="1"/>
            <a:r>
              <a:rPr lang="en-US" dirty="0"/>
              <a:t>Virtual Circuit for IP: Unidirectional path (tunnel) through the network</a:t>
            </a:r>
          </a:p>
          <a:p>
            <a:pPr lvl="1"/>
            <a:r>
              <a:rPr lang="en-US" dirty="0"/>
              <a:t>Traffic Engineering: Using paths other than the IGP shortest-path</a:t>
            </a:r>
          </a:p>
        </p:txBody>
      </p:sp>
    </p:spTree>
    <p:extLst>
      <p:ext uri="{BB962C8B-B14F-4D97-AF65-F5344CB8AC3E}">
        <p14:creationId xmlns:p14="http://schemas.microsoft.com/office/powerpoint/2010/main" val="4040162064"/>
      </p:ext>
    </p:extLst>
  </p:cSld>
  <p:clrMapOvr>
    <a:masterClrMapping/>
  </p:clrMapOvr>
  <p:transition spd="slow">
    <p:wipe dir="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Switching Path</a:t>
            </a:r>
          </a:p>
        </p:txBody>
      </p:sp>
      <p:graphicFrame>
        <p:nvGraphicFramePr>
          <p:cNvPr id="4" name="Object 3"/>
          <p:cNvGraphicFramePr>
            <a:graphicFrameLocks noGrp="1" noChangeAspect="1"/>
          </p:cNvGraphicFramePr>
          <p:nvPr/>
        </p:nvGraphicFramePr>
        <p:xfrm>
          <a:off x="106363" y="1412875"/>
          <a:ext cx="9037637" cy="3671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2" name="Visio" r:id="rId4" imgW="10156757" imgH="4126931" progId="Visio.Drawing.11">
                  <p:embed/>
                </p:oleObj>
              </mc:Choice>
              <mc:Fallback>
                <p:oleObj name="Visio" r:id="rId4" imgW="10156757" imgH="4126931" progId="Visio.Drawing.11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363" y="1412875"/>
                        <a:ext cx="9037637" cy="3671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0219700"/>
      </p:ext>
    </p:extLst>
  </p:cSld>
  <p:clrMapOvr>
    <a:masterClrMapping/>
  </p:clrMapOvr>
  <p:transition spd="slow">
    <p:wipe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2004</a:t>
            </a:r>
            <a:r>
              <a:rPr lang="en-US" dirty="0"/>
              <a:t> - Software Defined Networks</a:t>
            </a:r>
          </a:p>
          <a:p>
            <a:r>
              <a:rPr lang="en-US" b="1" dirty="0"/>
              <a:t>201x</a:t>
            </a:r>
            <a:r>
              <a:rPr lang="en-US" dirty="0"/>
              <a:t> – Network Functions Virtualization </a:t>
            </a:r>
          </a:p>
          <a:p>
            <a:r>
              <a:rPr lang="en-US" b="1" dirty="0"/>
              <a:t>201x</a:t>
            </a:r>
            <a:r>
              <a:rPr lang="en-US" dirty="0"/>
              <a:t> –SD-WAN</a:t>
            </a:r>
          </a:p>
        </p:txBody>
      </p:sp>
    </p:spTree>
    <p:extLst>
      <p:ext uri="{BB962C8B-B14F-4D97-AF65-F5344CB8AC3E}">
        <p14:creationId xmlns:p14="http://schemas.microsoft.com/office/powerpoint/2010/main" val="3575661044"/>
      </p:ext>
    </p:extLst>
  </p:cSld>
  <p:clrMapOvr>
    <a:masterClrMapping/>
  </p:clrMapOvr>
  <p:transition spd="slow">
    <p:wipe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SDN in a nutshell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628800"/>
            <a:ext cx="7296150" cy="47910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3648" y="6419875"/>
            <a:ext cx="4173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Nick McKeown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3970903802"/>
      </p:ext>
    </p:extLst>
  </p:cSld>
  <p:clrMapOvr>
    <a:masterClrMapping/>
  </p:clrMapOvr>
  <p:transition spd="slow">
    <p:wipe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 for NFV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147" y="1412632"/>
            <a:ext cx="6088905" cy="43656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93016" y="6237312"/>
            <a:ext cx="1326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ETSI</a:t>
            </a:r>
          </a:p>
        </p:txBody>
      </p:sp>
    </p:spTree>
    <p:extLst>
      <p:ext uri="{BB962C8B-B14F-4D97-AF65-F5344CB8AC3E}">
        <p14:creationId xmlns:p14="http://schemas.microsoft.com/office/powerpoint/2010/main" val="3860876719"/>
      </p:ext>
    </p:extLst>
  </p:cSld>
  <p:clrMapOvr>
    <a:masterClrMapping/>
  </p:clrMapOvr>
  <p:transition spd="slow">
    <p:wipe dir="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Bringing SDN to WAN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5" y="1628800"/>
            <a:ext cx="721995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82803"/>
      </p:ext>
    </p:extLst>
  </p:cSld>
  <p:clrMapOvr>
    <a:masterClrMapping/>
  </p:clrMapOvr>
  <p:transition spd="slow">
    <p:wipe dir="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drivers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On-demand Services</a:t>
            </a:r>
          </a:p>
          <a:p>
            <a:pPr lvl="1"/>
            <a:r>
              <a:rPr lang="en-US" dirty="0"/>
              <a:t>activation times which can no longer take days or weeks</a:t>
            </a:r>
          </a:p>
          <a:p>
            <a:r>
              <a:rPr lang="en-US" dirty="0"/>
              <a:t>Expectation for Quality</a:t>
            </a:r>
          </a:p>
          <a:p>
            <a:pPr lvl="1"/>
            <a:r>
              <a:rPr lang="en-US" dirty="0"/>
              <a:t>users expect the performance of their apps in the remote cloud to behave as they do when running locally on their LAN</a:t>
            </a:r>
          </a:p>
          <a:p>
            <a:r>
              <a:rPr lang="en-US" dirty="0"/>
              <a:t>Value Perception</a:t>
            </a:r>
          </a:p>
          <a:p>
            <a:pPr lvl="1"/>
            <a:r>
              <a:rPr lang="en-US" dirty="0"/>
              <a:t>network becomes practically invisible until it negatively impacts the application experience</a:t>
            </a:r>
          </a:p>
          <a:p>
            <a:r>
              <a:rPr lang="en-US" dirty="0"/>
              <a:t>Network Abstraction Reduces Headaches</a:t>
            </a:r>
          </a:p>
          <a:p>
            <a:pPr lvl="1"/>
            <a:r>
              <a:rPr lang="en-US" dirty="0"/>
              <a:t>applications running on the standard hardware</a:t>
            </a:r>
          </a:p>
        </p:txBody>
      </p:sp>
    </p:spTree>
    <p:extLst>
      <p:ext uri="{BB962C8B-B14F-4D97-AF65-F5344CB8AC3E}">
        <p14:creationId xmlns:p14="http://schemas.microsoft.com/office/powerpoint/2010/main" val="1090099182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Wide Area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596413"/>
            <a:ext cx="3377952" cy="4297363"/>
          </a:xfrm>
        </p:spPr>
        <p:txBody>
          <a:bodyPr/>
          <a:lstStyle/>
          <a:p>
            <a:r>
              <a:rPr lang="en-US" dirty="0"/>
              <a:t>LAN:</a:t>
            </a:r>
          </a:p>
          <a:p>
            <a:pPr lvl="1"/>
            <a:r>
              <a:rPr lang="en-US" dirty="0"/>
              <a:t>Owned and managed by single organization</a:t>
            </a:r>
          </a:p>
          <a:p>
            <a:pPr lvl="1"/>
            <a:r>
              <a:rPr lang="en-US" dirty="0"/>
              <a:t>Primary purpose: provide network access to hosts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800600" y="1616629"/>
            <a:ext cx="3875856" cy="42973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WAN:</a:t>
            </a:r>
          </a:p>
          <a:p>
            <a:pPr lvl="1"/>
            <a:r>
              <a:rPr lang="en-US" dirty="0"/>
              <a:t>Typically pay-for-service</a:t>
            </a:r>
          </a:p>
          <a:p>
            <a:pPr lvl="1"/>
            <a:r>
              <a:rPr lang="en-US" dirty="0"/>
              <a:t>Provided and managed by regional telecommunications carriers</a:t>
            </a:r>
          </a:p>
          <a:p>
            <a:pPr lvl="1"/>
            <a:r>
              <a:rPr lang="en-US" dirty="0"/>
              <a:t>Designed to interconnect networks</a:t>
            </a:r>
          </a:p>
        </p:txBody>
      </p:sp>
    </p:spTree>
    <p:extLst>
      <p:ext uri="{BB962C8B-B14F-4D97-AF65-F5344CB8AC3E}">
        <p14:creationId xmlns:p14="http://schemas.microsoft.com/office/powerpoint/2010/main" val="1275263312"/>
      </p:ext>
    </p:extLst>
  </p:cSld>
  <p:clrMapOvr>
    <a:masterClrMapping/>
  </p:clrMapOvr>
  <p:transition spd="slow">
    <p:wipe dir="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Risks and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Managing the WAN</a:t>
            </a:r>
          </a:p>
          <a:p>
            <a:r>
              <a:rPr lang="en-US" dirty="0"/>
              <a:t>Security policies</a:t>
            </a:r>
          </a:p>
          <a:p>
            <a:r>
              <a:rPr lang="en-US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3914590955"/>
      </p:ext>
    </p:extLst>
  </p:cSld>
  <p:clrMapOvr>
    <a:masterClrMapping/>
  </p:clrMapOvr>
  <p:transition spd="slow">
    <p:wipe dir="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Node – Packet Classification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8949764"/>
              </p:ext>
            </p:extLst>
          </p:nvPr>
        </p:nvGraphicFramePr>
        <p:xfrm>
          <a:off x="1552233" y="476672"/>
          <a:ext cx="6217328" cy="37430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1" name="Visio" r:id="rId3" imgW="8548620" imgH="5146706" progId="Visio.Drawing.11">
                  <p:embed/>
                </p:oleObj>
              </mc:Choice>
              <mc:Fallback>
                <p:oleObj name="Visio" r:id="rId3" imgW="8548620" imgH="5146706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2233" y="476672"/>
                        <a:ext cx="6217328" cy="37430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62000" y="4433346"/>
            <a:ext cx="7797794" cy="1328531"/>
          </a:xfrm>
        </p:spPr>
        <p:txBody>
          <a:bodyPr>
            <a:normAutofit fontScale="70000" lnSpcReduction="20000"/>
          </a:bodyPr>
          <a:lstStyle/>
          <a:p>
            <a:pPr lvl="1"/>
            <a:r>
              <a:rPr lang="en-US" dirty="0"/>
              <a:t>Exact Match</a:t>
            </a:r>
          </a:p>
          <a:p>
            <a:pPr lvl="1"/>
            <a:r>
              <a:rPr lang="en-US" dirty="0"/>
              <a:t>Prefix Matching</a:t>
            </a:r>
          </a:p>
          <a:p>
            <a:pPr lvl="1"/>
            <a:r>
              <a:rPr lang="en-US" dirty="0"/>
              <a:t>Content Addressable Memory</a:t>
            </a:r>
          </a:p>
          <a:p>
            <a:pPr lvl="1"/>
            <a:r>
              <a:rPr lang="en-US" dirty="0"/>
              <a:t>Multi Field Prefix Matching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28747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Node – Queue Management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62000" y="4433346"/>
            <a:ext cx="7797794" cy="1803966"/>
          </a:xfrm>
        </p:spPr>
        <p:txBody>
          <a:bodyPr>
            <a:normAutofit fontScale="77500" lnSpcReduction="20000"/>
          </a:bodyPr>
          <a:lstStyle/>
          <a:p>
            <a:pPr lvl="1"/>
            <a:r>
              <a:rPr lang="en-US" dirty="0"/>
              <a:t>Tail Drop</a:t>
            </a:r>
          </a:p>
          <a:p>
            <a:pPr lvl="1"/>
            <a:r>
              <a:rPr lang="en-US" dirty="0"/>
              <a:t>Random Early Discard (RED)</a:t>
            </a:r>
          </a:p>
          <a:p>
            <a:pPr lvl="1"/>
            <a:r>
              <a:rPr lang="en-US" dirty="0"/>
              <a:t>Fair Random RED</a:t>
            </a:r>
          </a:p>
          <a:p>
            <a:pPr lvl="1"/>
            <a:r>
              <a:rPr lang="en-US" dirty="0"/>
              <a:t>QCN – Quantized Congestion Notification</a:t>
            </a:r>
          </a:p>
          <a:p>
            <a:pPr lvl="1"/>
            <a:r>
              <a:rPr lang="en-US" dirty="0"/>
              <a:t>CHOKE algorithm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8282526"/>
              </p:ext>
            </p:extLst>
          </p:nvPr>
        </p:nvGraphicFramePr>
        <p:xfrm>
          <a:off x="1259632" y="515622"/>
          <a:ext cx="6507386" cy="39177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4" name="Visio" r:id="rId3" imgW="8548620" imgH="5146706" progId="Visio.Drawing.11">
                  <p:embed/>
                </p:oleObj>
              </mc:Choice>
              <mc:Fallback>
                <p:oleObj name="Visio" r:id="rId3" imgW="8548620" imgH="5146706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59632" y="515622"/>
                        <a:ext cx="6507386" cy="39177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9910770"/>
      </p:ext>
    </p:extLst>
  </p:cSld>
  <p:clrMapOvr>
    <a:masterClrMapping/>
  </p:clrMapOvr>
  <p:transition spd="slow">
    <p:wipe dir="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Node – Packet Scheduling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4581128"/>
            <a:ext cx="8077200" cy="2016224"/>
          </a:xfrm>
        </p:spPr>
        <p:txBody>
          <a:bodyPr>
            <a:normAutofit fontScale="70000" lnSpcReduction="20000"/>
          </a:bodyPr>
          <a:lstStyle/>
          <a:p>
            <a:pPr lvl="1"/>
            <a:r>
              <a:rPr lang="en-US" dirty="0"/>
              <a:t>FIFO queueing</a:t>
            </a:r>
          </a:p>
          <a:p>
            <a:pPr lvl="1"/>
            <a:r>
              <a:rPr lang="en-US" dirty="0"/>
              <a:t>Strict priority</a:t>
            </a:r>
          </a:p>
          <a:p>
            <a:pPr lvl="1"/>
            <a:r>
              <a:rPr lang="en-US" dirty="0"/>
              <a:t>Round Robin</a:t>
            </a:r>
          </a:p>
          <a:p>
            <a:pPr lvl="1"/>
            <a:r>
              <a:rPr lang="en-US" dirty="0"/>
              <a:t>Deficient Round Robin</a:t>
            </a:r>
          </a:p>
          <a:p>
            <a:pPr lvl="1"/>
            <a:r>
              <a:rPr lang="en-US" dirty="0"/>
              <a:t>Generalized Processor Sharing (GPS) and Weighted Fair Queue</a:t>
            </a:r>
          </a:p>
          <a:p>
            <a:pPr lvl="1"/>
            <a:r>
              <a:rPr lang="en-US" dirty="0"/>
              <a:t>Hierarchical scheduling 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2631924"/>
              </p:ext>
            </p:extLst>
          </p:nvPr>
        </p:nvGraphicFramePr>
        <p:xfrm>
          <a:off x="1654919" y="476672"/>
          <a:ext cx="6291362" cy="37876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7" name="Visio" r:id="rId3" imgW="8548620" imgH="5146706" progId="Visio.Drawing.11">
                  <p:embed/>
                </p:oleObj>
              </mc:Choice>
              <mc:Fallback>
                <p:oleObj name="Visio" r:id="rId3" imgW="8548620" imgH="5146706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54919" y="476672"/>
                        <a:ext cx="6291362" cy="37876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8784861"/>
      </p:ext>
    </p:extLst>
  </p:cSld>
  <p:clrMapOvr>
    <a:masterClrMapping/>
  </p:clrMapOvr>
  <p:transition spd="slow">
    <p:wipe dir="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Traffic Metering and Marking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9872" y="1592827"/>
            <a:ext cx="5419328" cy="4300950"/>
          </a:xfrm>
        </p:spPr>
        <p:txBody>
          <a:bodyPr/>
          <a:lstStyle/>
          <a:p>
            <a:r>
              <a:rPr lang="en-US" dirty="0"/>
              <a:t>Single Rate Three Color Marker</a:t>
            </a:r>
          </a:p>
          <a:p>
            <a:r>
              <a:rPr lang="en-US" dirty="0"/>
              <a:t>Two Rate Three Color Marker</a:t>
            </a:r>
          </a:p>
          <a:p>
            <a:r>
              <a:rPr lang="en-US" dirty="0" err="1"/>
              <a:t>Etc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5450957"/>
              </p:ext>
            </p:extLst>
          </p:nvPr>
        </p:nvGraphicFramePr>
        <p:xfrm>
          <a:off x="827584" y="1700808"/>
          <a:ext cx="2952750" cy="267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2" name="Visio" r:id="rId3" imgW="2950723" imgH="2678771" progId="Visio.Drawing.11">
                  <p:embed/>
                </p:oleObj>
              </mc:Choice>
              <mc:Fallback>
                <p:oleObj name="Visio" r:id="rId3" imgW="2950723" imgH="2678771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1700808"/>
                        <a:ext cx="2952750" cy="2676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85818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Node – Switch Fabric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592" y="4038164"/>
            <a:ext cx="7939608" cy="270320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General Switch Architecture; Blocking</a:t>
            </a:r>
          </a:p>
          <a:p>
            <a:r>
              <a:rPr lang="en-US" dirty="0"/>
              <a:t>Switching Fabric</a:t>
            </a:r>
          </a:p>
          <a:p>
            <a:pPr lvl="1"/>
            <a:r>
              <a:rPr lang="en-US" dirty="0"/>
              <a:t>Time division </a:t>
            </a:r>
            <a:r>
              <a:rPr lang="en-US" dirty="0">
                <a:cs typeface="Aharoni" pitchFamily="2" charset="-79"/>
              </a:rPr>
              <a:t>s</a:t>
            </a:r>
            <a:r>
              <a:rPr lang="en-US" dirty="0"/>
              <a:t>witching</a:t>
            </a:r>
          </a:p>
          <a:p>
            <a:pPr lvl="1"/>
            <a:r>
              <a:rPr lang="en-US" dirty="0"/>
              <a:t>Space division switching</a:t>
            </a:r>
          </a:p>
          <a:p>
            <a:pPr lvl="1"/>
            <a:r>
              <a:rPr lang="en-US" dirty="0"/>
              <a:t>Virtual Output Queuing</a:t>
            </a:r>
          </a:p>
          <a:p>
            <a:pPr lvl="1"/>
            <a:r>
              <a:rPr lang="en-US" dirty="0"/>
              <a:t>Take a Ticket</a:t>
            </a:r>
          </a:p>
          <a:p>
            <a:pPr lvl="1"/>
            <a:r>
              <a:rPr lang="en-US" dirty="0"/>
              <a:t>Parallel Iterative Matching</a:t>
            </a:r>
          </a:p>
          <a:p>
            <a:pPr lvl="1"/>
            <a:r>
              <a:rPr lang="en-US" dirty="0" err="1"/>
              <a:t>iSLIP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196752"/>
            <a:ext cx="4333478" cy="284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79662"/>
      </p:ext>
    </p:extLst>
  </p:cSld>
  <p:clrMapOvr>
    <a:masterClrMapping/>
  </p:clrMapOvr>
  <p:transition spd="slow">
    <p:wipe dir="d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Node – Multistage Switch Fabric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5974" y="1412632"/>
            <a:ext cx="3683225" cy="532873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Clos Network</a:t>
            </a:r>
          </a:p>
          <a:p>
            <a:r>
              <a:rPr lang="en-US" dirty="0"/>
              <a:t>Clos Network Heuristics: Concurrent Round-Robin-Dispatching (CRRD)</a:t>
            </a:r>
          </a:p>
          <a:p>
            <a:r>
              <a:rPr lang="en-US" dirty="0"/>
              <a:t>Banyan Network</a:t>
            </a:r>
          </a:p>
          <a:p>
            <a:r>
              <a:rPr lang="en-US" dirty="0"/>
              <a:t>Congestion in Delta Networks</a:t>
            </a:r>
          </a:p>
          <a:p>
            <a:r>
              <a:rPr lang="en-US" dirty="0"/>
              <a:t>Benes Network</a:t>
            </a:r>
          </a:p>
          <a:p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5142772"/>
              </p:ext>
            </p:extLst>
          </p:nvPr>
        </p:nvGraphicFramePr>
        <p:xfrm>
          <a:off x="467544" y="1596413"/>
          <a:ext cx="4688431" cy="4016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6" name="Visio" r:id="rId3" imgW="5099192" imgH="4368940" progId="Visio.Drawing.11">
                  <p:embed/>
                </p:oleObj>
              </mc:Choice>
              <mc:Fallback>
                <p:oleObj name="Visio" r:id="rId3" imgW="5099192" imgH="436894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7544" y="1596413"/>
                        <a:ext cx="4688431" cy="4016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8146199"/>
      </p:ext>
    </p:extLst>
  </p:cSld>
  <p:clrMapOvr>
    <a:masterClrMapping/>
  </p:clrMapOvr>
  <p:transition spd="slow">
    <p:wipe dir="d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69632"/>
            <a:ext cx="8274496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Real World Examples</a:t>
            </a:r>
            <a:r>
              <a:rPr lang="ru-RU" dirty="0"/>
              <a:t> </a:t>
            </a:r>
            <a:r>
              <a:rPr lang="en-US" dirty="0"/>
              <a:t>from Linux Kernel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7399"/>
                </a:solidFill>
                <a:effectLst/>
                <a:latin typeface="ProximaNovaRegular"/>
                <a:hlinkClick r:id="rId2"/>
              </a:rPr>
              <a:t>5332883.html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19" y="1166383"/>
            <a:ext cx="5501605" cy="493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41103"/>
      </p:ext>
    </p:extLst>
  </p:cSld>
  <p:clrMapOvr>
    <a:masterClrMapping/>
  </p:clrMapOvr>
  <p:transition spd="slow">
    <p:wipe dir="d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of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960" y="1596413"/>
            <a:ext cx="4627240" cy="4297363"/>
          </a:xfrm>
        </p:spPr>
        <p:txBody>
          <a:bodyPr/>
          <a:lstStyle/>
          <a:p>
            <a:r>
              <a:rPr lang="en-US" dirty="0"/>
              <a:t>Integrated Services</a:t>
            </a:r>
          </a:p>
          <a:p>
            <a:pPr lvl="1"/>
            <a:r>
              <a:rPr lang="en-US" dirty="0"/>
              <a:t>Reservation Protocol (RSVP)</a:t>
            </a:r>
          </a:p>
          <a:p>
            <a:r>
              <a:rPr lang="en-US" dirty="0"/>
              <a:t>Differentiated Services (</a:t>
            </a:r>
            <a:r>
              <a:rPr lang="en-US" dirty="0" err="1"/>
              <a:t>DiffServ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Per Hop Behavior (PHB)</a:t>
            </a:r>
          </a:p>
          <a:p>
            <a:pPr lvl="1"/>
            <a:r>
              <a:rPr lang="en-US" dirty="0"/>
              <a:t>Expedited Forwarding</a:t>
            </a:r>
          </a:p>
          <a:p>
            <a:pPr lvl="1"/>
            <a:r>
              <a:rPr lang="en-US" dirty="0"/>
              <a:t>Assured Forwarding</a:t>
            </a:r>
          </a:p>
        </p:txBody>
      </p:sp>
      <p:pic>
        <p:nvPicPr>
          <p:cNvPr id="4" name="Picture 2" descr="http://tomorrowspaper.files.wordpress.com/2012/05/traffic-jam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2816"/>
            <a:ext cx="4038214" cy="412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49771"/>
      </p:ext>
    </p:extLst>
  </p:cSld>
  <p:clrMapOvr>
    <a:masterClrMapping/>
  </p:clrMapOvr>
  <p:transition spd="slow">
    <p:wipe dir="d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269" y="3933057"/>
            <a:ext cx="7712931" cy="292494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Intro to Multi Protocol Label Switching</a:t>
            </a:r>
          </a:p>
          <a:p>
            <a:r>
              <a:rPr lang="en-US" dirty="0"/>
              <a:t>Label Switching Path (LSP)</a:t>
            </a:r>
          </a:p>
          <a:p>
            <a:r>
              <a:rPr lang="en-US" dirty="0"/>
              <a:t>MPLS Label and Label Stacking</a:t>
            </a:r>
          </a:p>
          <a:p>
            <a:r>
              <a:rPr lang="en-US" dirty="0"/>
              <a:t>Inside MPLS Router</a:t>
            </a:r>
          </a:p>
          <a:p>
            <a:r>
              <a:rPr lang="en-US" dirty="0"/>
              <a:t>LSP Tunnels</a:t>
            </a:r>
          </a:p>
          <a:p>
            <a:r>
              <a:rPr lang="en-US" dirty="0"/>
              <a:t>MPLS Data Plane and Control Plane </a:t>
            </a:r>
          </a:p>
          <a:p>
            <a:r>
              <a:rPr lang="en-US" dirty="0"/>
              <a:t>Label Distribution Protocol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996284734"/>
              </p:ext>
            </p:extLst>
          </p:nvPr>
        </p:nvGraphicFramePr>
        <p:xfrm>
          <a:off x="1126269" y="1412632"/>
          <a:ext cx="5183287" cy="32297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8" name="Visio" r:id="rId3" imgW="10444534" imgH="6508630" progId="Visio.Drawing.11">
                  <p:embed/>
                </p:oleObj>
              </mc:Choice>
              <mc:Fallback>
                <p:oleObj name="Visio" r:id="rId3" imgW="10444534" imgH="6508630" progId="Visio.Drawing.11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6269" y="1412632"/>
                        <a:ext cx="5183287" cy="32297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722588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to study WAN </a:t>
            </a:r>
            <a:r>
              <a:rPr lang="en-US" i="1" dirty="0"/>
              <a:t>now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596413"/>
            <a:ext cx="8077200" cy="2048611"/>
          </a:xfrm>
        </p:spPr>
        <p:txBody>
          <a:bodyPr>
            <a:noAutofit/>
          </a:bodyPr>
          <a:lstStyle/>
          <a:p>
            <a:r>
              <a:rPr lang="en-US" dirty="0"/>
              <a:t>Challenging</a:t>
            </a:r>
          </a:p>
          <a:p>
            <a:r>
              <a:rPr lang="en-US" dirty="0"/>
              <a:t>Next big thing</a:t>
            </a:r>
          </a:p>
          <a:p>
            <a:r>
              <a:rPr lang="en-US" dirty="0"/>
              <a:t>Happens right </a:t>
            </a:r>
            <a:r>
              <a:rPr lang="en-US" i="1" dirty="0"/>
              <a:t>now</a:t>
            </a:r>
          </a:p>
        </p:txBody>
      </p:sp>
    </p:spTree>
    <p:extLst>
      <p:ext uri="{BB962C8B-B14F-4D97-AF65-F5344CB8AC3E}">
        <p14:creationId xmlns:p14="http://schemas.microsoft.com/office/powerpoint/2010/main" val="1143579597"/>
      </p:ext>
    </p:extLst>
  </p:cSld>
  <p:clrMapOvr>
    <a:masterClrMapping/>
  </p:clrMapOvr>
  <p:transition spd="slow">
    <p:wipe dir="d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Advanced MPLS and MPLS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4537240"/>
            <a:ext cx="8077200" cy="23207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Introduction to Traffic Engineering (TE)</a:t>
            </a:r>
          </a:p>
          <a:p>
            <a:r>
              <a:rPr lang="en-US" dirty="0"/>
              <a:t>MPLS Fast Re-Route (FRR)</a:t>
            </a:r>
          </a:p>
          <a:p>
            <a:r>
              <a:rPr lang="en-US" dirty="0" err="1"/>
              <a:t>Pseudowire</a:t>
            </a:r>
            <a:r>
              <a:rPr lang="en-US" dirty="0"/>
              <a:t> (PW)</a:t>
            </a:r>
          </a:p>
          <a:p>
            <a:r>
              <a:rPr lang="en-US" dirty="0"/>
              <a:t>Virtual Private Networks</a:t>
            </a:r>
          </a:p>
          <a:p>
            <a:r>
              <a:rPr lang="en-US" dirty="0"/>
              <a:t>MPLS Transport Profile (MPLS-TP)</a:t>
            </a:r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12632"/>
            <a:ext cx="6753225" cy="273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961565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Private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596413"/>
            <a:ext cx="8077200" cy="2480659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Pseudowires</a:t>
            </a:r>
            <a:r>
              <a:rPr lang="en-US" dirty="0"/>
              <a:t> and </a:t>
            </a:r>
            <a:r>
              <a:rPr lang="en-US" dirty="0" err="1"/>
              <a:t>pseudowire</a:t>
            </a:r>
            <a:r>
              <a:rPr lang="en-US" dirty="0"/>
              <a:t> encapsulations over MPLS</a:t>
            </a:r>
          </a:p>
          <a:p>
            <a:r>
              <a:rPr lang="en-US" dirty="0"/>
              <a:t>L2 Virtual Private Networks</a:t>
            </a:r>
          </a:p>
          <a:p>
            <a:pPr lvl="1"/>
            <a:r>
              <a:rPr lang="en-US" dirty="0"/>
              <a:t>Virtual Private Wire Service</a:t>
            </a:r>
          </a:p>
          <a:p>
            <a:pPr lvl="1"/>
            <a:r>
              <a:rPr lang="en-US" dirty="0"/>
              <a:t>Virtual Private LAN Service</a:t>
            </a:r>
          </a:p>
          <a:p>
            <a:r>
              <a:rPr lang="en-US" dirty="0"/>
              <a:t>MPLS L3 VPN</a:t>
            </a:r>
          </a:p>
          <a:p>
            <a:pPr lvl="1"/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5798342"/>
              </p:ext>
            </p:extLst>
          </p:nvPr>
        </p:nvGraphicFramePr>
        <p:xfrm>
          <a:off x="971600" y="3933056"/>
          <a:ext cx="7143750" cy="2468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7" name="Visio" r:id="rId3" imgW="7143079" imgH="2469090" progId="Visio.Drawing.11">
                  <p:embed/>
                </p:oleObj>
              </mc:Choice>
              <mc:Fallback>
                <p:oleObj name="Visio" r:id="rId3" imgW="7143079" imgH="246909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1600" y="3933056"/>
                        <a:ext cx="7143750" cy="2468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6252711"/>
      </p:ext>
    </p:extLst>
  </p:cSld>
  <p:clrMapOvr>
    <a:masterClrMapping/>
  </p:clrMapOvr>
  <p:transition spd="slow">
    <p:wipe dir="d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Defined Networks (SDN)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8104" y="1596413"/>
            <a:ext cx="3331096" cy="42973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Rationale behind SDN</a:t>
            </a:r>
          </a:p>
          <a:p>
            <a:r>
              <a:rPr lang="en-US" dirty="0"/>
              <a:t>Software-Defined Networking Architecture</a:t>
            </a:r>
          </a:p>
          <a:p>
            <a:r>
              <a:rPr lang="en-US" dirty="0"/>
              <a:t>Data Plane – Control Plane separation</a:t>
            </a:r>
          </a:p>
          <a:p>
            <a:r>
              <a:rPr lang="en-US" dirty="0" err="1"/>
              <a:t>OpenFlow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412632"/>
            <a:ext cx="4238625" cy="3133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60" y="4546357"/>
            <a:ext cx="401002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13072"/>
      </p:ext>
    </p:extLst>
  </p:cSld>
  <p:clrMapOvr>
    <a:masterClrMapping/>
  </p:clrMapOvr>
  <p:transition spd="slow">
    <p:wipe dir="d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Assessment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50% - Final coursework</a:t>
            </a:r>
          </a:p>
          <a:p>
            <a:r>
              <a:rPr lang="en-US" dirty="0"/>
              <a:t>50% - Exam</a:t>
            </a:r>
          </a:p>
        </p:txBody>
      </p:sp>
    </p:spTree>
    <p:extLst>
      <p:ext uri="{BB962C8B-B14F-4D97-AF65-F5344CB8AC3E}">
        <p14:creationId xmlns:p14="http://schemas.microsoft.com/office/powerpoint/2010/main" val="744738133"/>
      </p:ext>
    </p:extLst>
  </p:cSld>
  <p:clrMapOvr>
    <a:masterClrMapping/>
  </p:clrMapOvr>
  <p:transition spd="slow">
    <p:wipe dir="d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596413"/>
            <a:ext cx="8077200" cy="5072947"/>
          </a:xfrm>
        </p:spPr>
        <p:txBody>
          <a:bodyPr/>
          <a:lstStyle/>
          <a:p>
            <a:r>
              <a:rPr lang="en-US" dirty="0"/>
              <a:t>Simulator</a:t>
            </a:r>
          </a:p>
          <a:p>
            <a:pPr lvl="1"/>
            <a:r>
              <a:rPr lang="en-US" dirty="0" err="1"/>
              <a:t>Mininet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http://mininet.org/</a:t>
            </a:r>
            <a:r>
              <a:rPr lang="en-US" dirty="0"/>
              <a:t> written in Python, extendable by writing add-ons in Python</a:t>
            </a:r>
          </a:p>
          <a:p>
            <a:r>
              <a:rPr lang="en-US" dirty="0"/>
              <a:t>Build simple topology: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Experiment with it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AutoShape 2" descr="תוצאת תמונה עבור ‪simple topology mininet‬‏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3068960"/>
            <a:ext cx="177165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54925"/>
      </p:ext>
    </p:extLst>
  </p:cSld>
  <p:clrMapOvr>
    <a:masterClrMapping/>
  </p:clrMapOvr>
  <p:transition spd="slow">
    <p:wipe dir="d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2120" y="1596413"/>
            <a:ext cx="3187080" cy="4297363"/>
          </a:xfrm>
        </p:spPr>
        <p:txBody>
          <a:bodyPr/>
          <a:lstStyle/>
          <a:p>
            <a:r>
              <a:rPr lang="en-US" dirty="0" err="1"/>
              <a:t>Mininet</a:t>
            </a:r>
            <a:endParaRPr lang="en-US" dirty="0"/>
          </a:p>
          <a:p>
            <a:r>
              <a:rPr lang="en-US" dirty="0"/>
              <a:t>Real world Network Simulation</a:t>
            </a:r>
          </a:p>
          <a:p>
            <a:r>
              <a:rPr lang="en-US" dirty="0"/>
              <a:t>Throughput and packet delay measurements</a:t>
            </a:r>
          </a:p>
        </p:txBody>
      </p:sp>
      <p:pic>
        <p:nvPicPr>
          <p:cNvPr id="4" name="Picture 3" descr="http://www.topology-zoo.org/maps/Garr201008.jpg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18769"/>
            <a:ext cx="4566285" cy="502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4177261"/>
      </p:ext>
    </p:extLst>
  </p:cSld>
  <p:clrMapOvr>
    <a:masterClrMapping/>
  </p:clrMapOvr>
  <p:transition spd="slow">
    <p:wipe dir="d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 to be submitted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lvl="0"/>
            <a:r>
              <a:rPr lang="en-US" dirty="0"/>
              <a:t>Model-related software. Generally it will be a single Python script implementing the </a:t>
            </a:r>
            <a:r>
              <a:rPr lang="en-US" dirty="0" err="1"/>
              <a:t>Mininet</a:t>
            </a:r>
            <a:r>
              <a:rPr lang="en-US" dirty="0"/>
              <a:t> model; provide any other SW if required </a:t>
            </a:r>
          </a:p>
          <a:p>
            <a:pPr lvl="0"/>
            <a:r>
              <a:rPr lang="en-US" dirty="0"/>
              <a:t>One page report with short description and results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335795"/>
      </p:ext>
    </p:extLst>
  </p:cSld>
  <p:clrMapOvr>
    <a:masterClrMapping/>
  </p:clrMapOvr>
  <p:transition spd="slow">
    <p:wipe dir="d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6285655"/>
      </p:ext>
    </p:extLst>
  </p:cSld>
  <p:clrMapOvr>
    <a:masterClrMapping/>
  </p:clrMapOvr>
  <p:transition spd="slow">
    <p:wipe dir="d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03648" y="3719694"/>
            <a:ext cx="7583562" cy="162909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7200" dirty="0"/>
              <a:t>Network taxonomy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953000" y="0"/>
            <a:ext cx="7765662" cy="1647612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Access Links and Protocols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596413"/>
            <a:ext cx="8077200" cy="2048611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dirty="0"/>
              <a:t>Three types of “links”:</a:t>
            </a:r>
          </a:p>
          <a:p>
            <a:r>
              <a:rPr lang="en-US" dirty="0"/>
              <a:t>point-to-point (single wire, e.g. PPP, SLIP)</a:t>
            </a:r>
          </a:p>
          <a:p>
            <a:r>
              <a:rPr lang="en-US" dirty="0">
                <a:solidFill>
                  <a:srgbClr val="FF0000"/>
                </a:solidFill>
              </a:rPr>
              <a:t>broadcast</a:t>
            </a:r>
            <a:r>
              <a:rPr lang="en-US" dirty="0"/>
              <a:t> (shared wire or medium; </a:t>
            </a:r>
            <a:r>
              <a:rPr lang="en-US" dirty="0" err="1"/>
              <a:t>e.g</a:t>
            </a:r>
            <a:r>
              <a:rPr lang="en-US" dirty="0"/>
              <a:t> Ethernet)</a:t>
            </a:r>
          </a:p>
          <a:p>
            <a:r>
              <a:rPr lang="en-US" dirty="0"/>
              <a:t>switched (e.g., switched Ethernet, ATM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5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475" y="4293096"/>
            <a:ext cx="5800725" cy="194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http://static.ddmcdn.com/gif/ethernet3.gif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10590"/>
            <a:ext cx="2907804" cy="251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820817"/>
      </p:ext>
    </p:extLst>
  </p:cSld>
  <p:clrMapOvr>
    <a:masterClrMapping/>
  </p:clrMapOvr>
  <p:transition spd="slow"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55518" y="281558"/>
            <a:ext cx="8077200" cy="711254"/>
          </a:xfrm>
        </p:spPr>
        <p:txBody>
          <a:bodyPr>
            <a:normAutofit fontScale="90000"/>
          </a:bodyPr>
          <a:lstStyle/>
          <a:p>
            <a:r>
              <a:rPr lang="en-US" dirty="0"/>
              <a:t>Challenges</a:t>
            </a:r>
          </a:p>
        </p:txBody>
      </p:sp>
      <p:sp>
        <p:nvSpPr>
          <p:cNvPr id="338" name="Content Placeholder 2"/>
          <p:cNvSpPr>
            <a:spLocks noGrp="1"/>
          </p:cNvSpPr>
          <p:nvPr>
            <p:ph idx="1"/>
          </p:nvPr>
        </p:nvSpPr>
        <p:spPr>
          <a:xfrm>
            <a:off x="762000" y="1596413"/>
            <a:ext cx="8077200" cy="2048611"/>
          </a:xfrm>
        </p:spPr>
        <p:txBody>
          <a:bodyPr>
            <a:noAutofit/>
          </a:bodyPr>
          <a:lstStyle/>
          <a:p>
            <a:r>
              <a:rPr lang="en-US" dirty="0"/>
              <a:t>Complex topologies</a:t>
            </a:r>
          </a:p>
          <a:p>
            <a:r>
              <a:rPr lang="en-US" dirty="0"/>
              <a:t>Wild mix of technologies</a:t>
            </a:r>
          </a:p>
          <a:p>
            <a:r>
              <a:rPr lang="en-US" dirty="0"/>
              <a:t>Commodity</a:t>
            </a:r>
            <a:endParaRPr lang="en-US" i="1" dirty="0"/>
          </a:p>
        </p:txBody>
      </p:sp>
    </p:spTree>
    <p:custDataLst>
      <p:tags r:id="rId1"/>
    </p:custDataLst>
  </p:cSld>
  <p:clrMapOvr>
    <a:masterClrMapping/>
  </p:clrMapOvr>
  <p:transition spd="slow">
    <p:wipe dir="d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Nodes may connect:</a:t>
            </a:r>
          </a:p>
          <a:p>
            <a:pPr lvl="1"/>
            <a:r>
              <a:rPr lang="en-US" dirty="0"/>
              <a:t>To other nodes only, or </a:t>
            </a:r>
          </a:p>
          <a:p>
            <a:pPr lvl="1"/>
            <a:r>
              <a:rPr lang="en-US" dirty="0"/>
              <a:t>To stations and other nodes</a:t>
            </a:r>
          </a:p>
          <a:p>
            <a:r>
              <a:rPr lang="en-US" dirty="0"/>
              <a:t>Network is usually partially connected</a:t>
            </a:r>
          </a:p>
          <a:p>
            <a:pPr lvl="1"/>
            <a:r>
              <a:rPr lang="en-US" dirty="0"/>
              <a:t>Some redundant connections are desirable for reliability</a:t>
            </a:r>
          </a:p>
          <a:p>
            <a:r>
              <a:rPr lang="en-US" dirty="0"/>
              <a:t>Two different switching technologies</a:t>
            </a:r>
          </a:p>
          <a:p>
            <a:pPr lvl="1"/>
            <a:r>
              <a:rPr lang="en-US" dirty="0"/>
              <a:t>Circuit switching</a:t>
            </a:r>
          </a:p>
          <a:p>
            <a:pPr lvl="1"/>
            <a:r>
              <a:rPr lang="en-US" dirty="0"/>
              <a:t>Packet switching</a:t>
            </a:r>
          </a:p>
        </p:txBody>
      </p:sp>
    </p:spTree>
    <p:extLst>
      <p:ext uri="{BB962C8B-B14F-4D97-AF65-F5344CB8AC3E}">
        <p14:creationId xmlns:p14="http://schemas.microsoft.com/office/powerpoint/2010/main" val="263034497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Switching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Long distance transmission is typically done over a network of switched nodes</a:t>
            </a:r>
          </a:p>
          <a:p>
            <a:r>
              <a:rPr lang="en-US" dirty="0"/>
              <a:t>Nodes not concerned with content of data</a:t>
            </a:r>
          </a:p>
          <a:p>
            <a:r>
              <a:rPr lang="en-US" dirty="0"/>
              <a:t>End devices are stations</a:t>
            </a:r>
          </a:p>
          <a:p>
            <a:pPr lvl="1"/>
            <a:r>
              <a:rPr lang="en-US" dirty="0"/>
              <a:t>Computer, terminal, phone,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A collection of nodes and connections is a communications network</a:t>
            </a:r>
          </a:p>
          <a:p>
            <a:r>
              <a:rPr lang="en-US" dirty="0"/>
              <a:t>Data is routed by being switched from node to node</a:t>
            </a:r>
          </a:p>
        </p:txBody>
      </p:sp>
    </p:spTree>
    <p:extLst>
      <p:ext uri="{BB962C8B-B14F-4D97-AF65-F5344CB8AC3E}">
        <p14:creationId xmlns:p14="http://schemas.microsoft.com/office/powerpoint/2010/main" val="2436483141"/>
      </p:ext>
    </p:extLst>
  </p:cSld>
  <p:clrMapOvr>
    <a:masterClrMapping/>
  </p:clrMapOvr>
  <p:transition spd="slow">
    <p:wipe dir="d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4510"/>
            <a:ext cx="8077200" cy="1143000"/>
          </a:xfrm>
        </p:spPr>
        <p:txBody>
          <a:bodyPr>
            <a:normAutofit/>
          </a:bodyPr>
          <a:lstStyle/>
          <a:p>
            <a:r>
              <a:rPr lang="en-US" dirty="0"/>
              <a:t> 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196752"/>
            <a:ext cx="8077200" cy="1184515"/>
          </a:xfrm>
        </p:spPr>
        <p:txBody>
          <a:bodyPr/>
          <a:lstStyle/>
          <a:p>
            <a:r>
              <a:rPr lang="en-US" dirty="0"/>
              <a:t>The world doesn't run on bits, bytes, circuits, or even packets</a:t>
            </a:r>
          </a:p>
        </p:txBody>
      </p:sp>
      <p:pic>
        <p:nvPicPr>
          <p:cNvPr id="10242" name="Picture 2" descr="http://2.bp.blogspot.com/-PF2bT1_chTA/UWMxi0ALH_I/AAAAAAAAEKI/YzVKKYqrSlY/s640/ADC-DAC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381267"/>
            <a:ext cx="4572744" cy="365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11560" y="6127305"/>
            <a:ext cx="8077200" cy="588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Source </a:t>
            </a:r>
            <a:r>
              <a:rPr lang="en-US" sz="1800" dirty="0">
                <a:hlinkClick r:id="rId3"/>
              </a:rPr>
              <a:t>http://itsallaboutembedded.blogspot.co.il/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60151532"/>
      </p:ext>
    </p:extLst>
  </p:cSld>
  <p:clrMapOvr>
    <a:masterClrMapping/>
  </p:clrMapOvr>
  <p:transition spd="slow">
    <p:wipe dir="d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switching - 1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196752"/>
            <a:ext cx="8077200" cy="2520280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  <a:p>
            <a:r>
              <a:rPr lang="en-US" dirty="0"/>
              <a:t>Circuit switching was the first switching technique used in communication networks because it is simple enough to carry analog signals</a:t>
            </a:r>
          </a:p>
          <a:p>
            <a:r>
              <a:rPr lang="en-GB" dirty="0">
                <a:latin typeface="Times New Roman" pitchFamily="18" charset="0"/>
                <a:cs typeface="Times New Roman" pitchFamily="18" charset="0"/>
              </a:rPr>
              <a:t>Circuit switching was de</a:t>
            </a:r>
            <a:r>
              <a:rPr lang="en-GB" dirty="0"/>
              <a:t>signed in 1878 in order to send telephone calls down a dedicated channel  </a:t>
            </a:r>
          </a:p>
          <a:p>
            <a:r>
              <a:rPr lang="en-US" dirty="0"/>
              <a:t>In circuit switching, the transmission medium is typically divided into channels using Frequency Division Multiplexing (FDM), Time Division Multiplexing (TDM) or Code Division Multiplexing (CDM) </a:t>
            </a:r>
            <a:endParaRPr lang="en-GB" dirty="0"/>
          </a:p>
          <a:p>
            <a:r>
              <a:rPr lang="en-GB" dirty="0"/>
              <a:t>This channel remains open and in use throughout the whole call and cannot be used by any other data or phone calls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585957"/>
              </p:ext>
            </p:extLst>
          </p:nvPr>
        </p:nvGraphicFramePr>
        <p:xfrm>
          <a:off x="2267744" y="3788527"/>
          <a:ext cx="4080768" cy="3069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1" name="Visio" r:id="rId3" imgW="8737197" imgH="6571631" progId="Visio.Drawing.11">
                  <p:embed/>
                </p:oleObj>
              </mc:Choice>
              <mc:Fallback>
                <p:oleObj name="Visio" r:id="rId3" imgW="8737197" imgH="6571631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67744" y="3788527"/>
                        <a:ext cx="4080768" cy="3069473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387529"/>
      </p:ext>
    </p:extLst>
  </p:cSld>
  <p:clrMapOvr>
    <a:masterClrMapping/>
  </p:clrMapOvr>
  <p:transition spd="slow">
    <p:wipe dir="d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Switching - 2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268760"/>
            <a:ext cx="8077200" cy="2120619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Dedicated communication path between two stations</a:t>
            </a:r>
          </a:p>
          <a:p>
            <a:r>
              <a:rPr lang="en-US" dirty="0"/>
              <a:t>Three phases:</a:t>
            </a:r>
          </a:p>
          <a:p>
            <a:pPr lvl="1"/>
            <a:r>
              <a:rPr lang="en-US" dirty="0"/>
              <a:t>Establish</a:t>
            </a:r>
          </a:p>
          <a:p>
            <a:pPr lvl="1"/>
            <a:r>
              <a:rPr lang="en-US" dirty="0"/>
              <a:t>Transfer</a:t>
            </a:r>
          </a:p>
          <a:p>
            <a:pPr lvl="1"/>
            <a:r>
              <a:rPr lang="en-US" dirty="0"/>
              <a:t>Disconnect</a:t>
            </a:r>
          </a:p>
          <a:p>
            <a:r>
              <a:rPr lang="en-US" dirty="0"/>
              <a:t>Must have switching capacity and channel capacity to establish connection</a:t>
            </a:r>
          </a:p>
          <a:p>
            <a:r>
              <a:rPr lang="en-US" dirty="0"/>
              <a:t>Must have intelligence to work out routing</a:t>
            </a:r>
          </a:p>
          <a:p>
            <a:r>
              <a:rPr lang="en-US" dirty="0">
                <a:solidFill>
                  <a:srgbClr val="FF0000"/>
                </a:solidFill>
              </a:rPr>
              <a:t>Once connected, transfer is transparent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0536476"/>
              </p:ext>
            </p:extLst>
          </p:nvPr>
        </p:nvGraphicFramePr>
        <p:xfrm>
          <a:off x="2267744" y="3629210"/>
          <a:ext cx="4660305" cy="3228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4" name="Visio" r:id="rId3" imgW="10596952" imgH="7341879" progId="Visio.Drawing.11">
                  <p:embed/>
                </p:oleObj>
              </mc:Choice>
              <mc:Fallback>
                <p:oleObj name="Visio" r:id="rId3" imgW="10596952" imgH="7341879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67744" y="3629210"/>
                        <a:ext cx="4660305" cy="3228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617792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Circuit switching – circuit establishment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5976" y="1596413"/>
            <a:ext cx="4483224" cy="5261587"/>
          </a:xfrm>
        </p:spPr>
        <p:txBody>
          <a:bodyPr>
            <a:normAutofit fontScale="85000" lnSpcReduction="20000"/>
          </a:bodyPr>
          <a:lstStyle/>
          <a:p>
            <a:pPr marL="285750" indent="-285750"/>
            <a:r>
              <a:rPr lang="en-US" dirty="0">
                <a:cs typeface="Times New Roman" pitchFamily="18" charset="0"/>
              </a:rPr>
              <a:t>To establish the circuits, a </a:t>
            </a:r>
            <a:r>
              <a:rPr lang="en-US" i="1" dirty="0">
                <a:cs typeface="Times New Roman" pitchFamily="18" charset="0"/>
              </a:rPr>
              <a:t>signaling mechanism </a:t>
            </a:r>
            <a:r>
              <a:rPr lang="en-US" dirty="0">
                <a:cs typeface="Times New Roman" pitchFamily="18" charset="0"/>
              </a:rPr>
              <a:t>is used </a:t>
            </a:r>
          </a:p>
          <a:p>
            <a:pPr marL="285750" indent="-285750"/>
            <a:r>
              <a:rPr lang="en-US" dirty="0">
                <a:cs typeface="Times New Roman" pitchFamily="18" charset="0"/>
              </a:rPr>
              <a:t>Signaling is the process of exchanging messages within the control plane to</a:t>
            </a:r>
          </a:p>
          <a:p>
            <a:pPr marL="685800" lvl="1"/>
            <a:r>
              <a:rPr lang="en-US" dirty="0">
                <a:cs typeface="Times New Roman" pitchFamily="18" charset="0"/>
              </a:rPr>
              <a:t>set up </a:t>
            </a:r>
          </a:p>
          <a:p>
            <a:pPr marL="685800" lvl="1"/>
            <a:r>
              <a:rPr lang="en-US" dirty="0">
                <a:cs typeface="Times New Roman" pitchFamily="18" charset="0"/>
              </a:rPr>
              <a:t>maintain </a:t>
            </a:r>
          </a:p>
          <a:p>
            <a:pPr marL="685800" lvl="1"/>
            <a:r>
              <a:rPr lang="en-US" dirty="0">
                <a:cs typeface="Times New Roman" pitchFamily="18" charset="0"/>
              </a:rPr>
              <a:t>modify </a:t>
            </a:r>
          </a:p>
          <a:p>
            <a:pPr marL="685800" lvl="1"/>
            <a:r>
              <a:rPr lang="en-US" dirty="0">
                <a:cs typeface="Times New Roman" pitchFamily="18" charset="0"/>
              </a:rPr>
              <a:t>terminate </a:t>
            </a:r>
          </a:p>
          <a:p>
            <a:pPr marL="400050" lvl="1" indent="0">
              <a:buNone/>
            </a:pPr>
            <a:r>
              <a:rPr lang="en-US" sz="3200" dirty="0">
                <a:cs typeface="Times New Roman" pitchFamily="18" charset="0"/>
              </a:rPr>
              <a:t>data paths in the data plane</a:t>
            </a:r>
          </a:p>
          <a:p>
            <a:pPr marL="285750" indent="-285750"/>
            <a:r>
              <a:rPr lang="en-US" dirty="0">
                <a:cs typeface="Times New Roman" pitchFamily="18" charset="0"/>
              </a:rPr>
              <a:t>It is the most complex part in circuit switching</a:t>
            </a:r>
            <a:br>
              <a:rPr lang="en-US" dirty="0">
                <a:cs typeface="Times New Roman" pitchFamily="18" charset="0"/>
              </a:rPr>
            </a:br>
            <a:endParaRPr lang="en-US" dirty="0"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1026" name="Picture 2" descr="http://infostory.files.wordpress.com/2012/12/switchboard2.jpg?w=346&amp;h=25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76872"/>
            <a:ext cx="3641388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9260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Circuit switching – bandwidth reservation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5976" y="1596413"/>
            <a:ext cx="4483224" cy="4856923"/>
          </a:xfrm>
        </p:spPr>
        <p:txBody>
          <a:bodyPr>
            <a:normAutofit fontScale="92500" lnSpcReduction="10000"/>
          </a:bodyPr>
          <a:lstStyle/>
          <a:p>
            <a:pPr marL="285750" indent="-285750"/>
            <a:r>
              <a:rPr lang="en-US" dirty="0">
                <a:cs typeface="Times New Roman" pitchFamily="18" charset="0"/>
              </a:rPr>
              <a:t>In circuit switching the </a:t>
            </a:r>
            <a:r>
              <a:rPr lang="en-US" b="1" dirty="0">
                <a:cs typeface="Times New Roman" pitchFamily="18" charset="0"/>
              </a:rPr>
              <a:t>channel bandwidth is reserved </a:t>
            </a:r>
            <a:r>
              <a:rPr lang="en-US" dirty="0">
                <a:cs typeface="Times New Roman" pitchFamily="18" charset="0"/>
              </a:rPr>
              <a:t>for an information flow </a:t>
            </a:r>
          </a:p>
          <a:p>
            <a:pPr marL="285750" indent="-285750"/>
            <a:r>
              <a:rPr lang="en-US" dirty="0">
                <a:cs typeface="Times New Roman" pitchFamily="18" charset="0"/>
              </a:rPr>
              <a:t>To ensure timely delivery of the data, the capacity of the circuit has to be at least equal to the peak transmission rate of the flow </a:t>
            </a:r>
            <a:br>
              <a:rPr lang="en-US" dirty="0">
                <a:cs typeface="Times New Roman" pitchFamily="18" charset="0"/>
              </a:rPr>
            </a:br>
            <a:endParaRPr lang="en-US" dirty="0"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1026" name="Picture 2" descr="http://infostory.files.wordpress.com/2012/12/switchboard2.jpg?w=346&amp;h=25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76872"/>
            <a:ext cx="3641388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633254"/>
      </p:ext>
    </p:extLst>
  </p:cSld>
  <p:clrMapOvr>
    <a:masterClrMapping/>
  </p:clrMapOvr>
  <p:transition spd="slow">
    <p:wipe dir="d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switching – call blocking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5976" y="1596413"/>
            <a:ext cx="4483224" cy="4856923"/>
          </a:xfrm>
        </p:spPr>
        <p:txBody>
          <a:bodyPr>
            <a:normAutofit fontScale="92500" lnSpcReduction="20000"/>
          </a:bodyPr>
          <a:lstStyle/>
          <a:p>
            <a:pPr marL="285750" indent="-285750"/>
            <a:r>
              <a:rPr lang="en-US" dirty="0">
                <a:cs typeface="Times New Roman" pitchFamily="18" charset="0"/>
              </a:rPr>
              <a:t>If there are not enough channels for the request, the call establishment may be :</a:t>
            </a:r>
          </a:p>
          <a:p>
            <a:pPr marL="685800" lvl="1"/>
            <a:r>
              <a:rPr lang="en-US" dirty="0">
                <a:cs typeface="Times New Roman" pitchFamily="18" charset="0"/>
              </a:rPr>
              <a:t>delayed </a:t>
            </a:r>
          </a:p>
          <a:p>
            <a:pPr marL="685800" lvl="1"/>
            <a:r>
              <a:rPr lang="en-US" dirty="0">
                <a:cs typeface="Times New Roman" pitchFamily="18" charset="0"/>
              </a:rPr>
              <a:t>blocked </a:t>
            </a:r>
          </a:p>
          <a:p>
            <a:pPr marL="685800" lvl="1"/>
            <a:r>
              <a:rPr lang="en-US" dirty="0">
                <a:cs typeface="Times New Roman" pitchFamily="18" charset="0"/>
              </a:rPr>
              <a:t>dropped </a:t>
            </a:r>
          </a:p>
          <a:p>
            <a:pPr marL="285750"/>
            <a:r>
              <a:rPr lang="en-US" dirty="0">
                <a:cs typeface="Times New Roman" pitchFamily="18" charset="0"/>
              </a:rPr>
              <a:t>In contrast, once the call is accepted, resources are not shared with other flows, </a:t>
            </a:r>
            <a:r>
              <a:rPr lang="en-US" i="1" dirty="0">
                <a:cs typeface="Times New Roman" pitchFamily="18" charset="0"/>
              </a:rPr>
              <a:t>eliminating any uncertainty</a:t>
            </a:r>
            <a:endParaRPr lang="en-US" dirty="0"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1026" name="Picture 2" descr="http://infostory.files.wordpress.com/2012/12/switchboard2.jpg?w=346&amp;h=25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76872"/>
            <a:ext cx="3641388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169044"/>
      </p:ext>
    </p:extLst>
  </p:cSld>
  <p:clrMapOvr>
    <a:masterClrMapping/>
  </p:clrMapOvr>
  <p:transition spd="slow">
    <p:wipe dir="d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switching drawbacks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596413"/>
            <a:ext cx="8077200" cy="2768691"/>
          </a:xfrm>
        </p:spPr>
        <p:txBody>
          <a:bodyPr/>
          <a:lstStyle/>
          <a:p>
            <a:r>
              <a:rPr lang="en-US" dirty="0"/>
              <a:t>Circuit switching designed for voice</a:t>
            </a:r>
          </a:p>
          <a:p>
            <a:pPr lvl="1"/>
            <a:r>
              <a:rPr lang="en-US" dirty="0"/>
              <a:t>Resources dedicated to a particular call</a:t>
            </a:r>
          </a:p>
          <a:p>
            <a:pPr lvl="1"/>
            <a:r>
              <a:rPr lang="en-US" dirty="0"/>
              <a:t>Much of the time a data connection is idle</a:t>
            </a:r>
          </a:p>
          <a:p>
            <a:pPr lvl="1"/>
            <a:r>
              <a:rPr lang="en-US" dirty="0"/>
              <a:t>Data rate is fixed</a:t>
            </a:r>
          </a:p>
          <a:p>
            <a:r>
              <a:rPr lang="en-US" dirty="0"/>
              <a:t>Both ends must operate at the same rate</a:t>
            </a:r>
          </a:p>
        </p:txBody>
      </p:sp>
    </p:spTree>
    <p:extLst>
      <p:ext uri="{BB962C8B-B14F-4D97-AF65-F5344CB8AC3E}">
        <p14:creationId xmlns:p14="http://schemas.microsoft.com/office/powerpoint/2010/main" val="48200753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Packet Switching: Basic Operation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Data transmitted in small packets</a:t>
            </a:r>
          </a:p>
          <a:p>
            <a:pPr lvl="1"/>
            <a:r>
              <a:rPr lang="en-US" dirty="0"/>
              <a:t>Typically 1000 octets</a:t>
            </a:r>
          </a:p>
          <a:p>
            <a:pPr lvl="1"/>
            <a:r>
              <a:rPr lang="en-US" dirty="0"/>
              <a:t>Longer messages split into series of packets</a:t>
            </a:r>
          </a:p>
          <a:p>
            <a:pPr lvl="1"/>
            <a:r>
              <a:rPr lang="en-US" dirty="0"/>
              <a:t>Each packet contains a portion of user data plus some control info</a:t>
            </a:r>
          </a:p>
          <a:p>
            <a:r>
              <a:rPr lang="en-US" dirty="0"/>
              <a:t>Control info</a:t>
            </a:r>
          </a:p>
          <a:p>
            <a:pPr lvl="1"/>
            <a:r>
              <a:rPr lang="en-US" dirty="0"/>
              <a:t>Routing (addressing) info</a:t>
            </a:r>
          </a:p>
          <a:p>
            <a:r>
              <a:rPr lang="en-US" dirty="0"/>
              <a:t>Packets are received, stored briefly (buffered) and past on to the next node</a:t>
            </a:r>
          </a:p>
          <a:p>
            <a:pPr lvl="1"/>
            <a:r>
              <a:rPr lang="en-US" dirty="0"/>
              <a:t> Store and forward</a:t>
            </a:r>
          </a:p>
        </p:txBody>
      </p:sp>
    </p:spTree>
    <p:extLst>
      <p:ext uri="{BB962C8B-B14F-4D97-AF65-F5344CB8AC3E}">
        <p14:creationId xmlns:p14="http://schemas.microsoft.com/office/powerpoint/2010/main" val="4173191128"/>
      </p:ext>
    </p:extLst>
  </p:cSld>
  <p:clrMapOvr>
    <a:masterClrMapping/>
  </p:clrMapOvr>
  <p:transition spd="slow">
    <p:wipe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Complex topologies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41286" y="6618317"/>
            <a:ext cx="257651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 b="1" dirty="0" err="1">
                <a:solidFill>
                  <a:srgbClr val="000000"/>
                </a:solidFill>
              </a:rPr>
              <a:t>Telscom</a:t>
            </a:r>
            <a:r>
              <a:rPr lang="en-US" altLang="en-US" sz="1200" b="1" dirty="0">
                <a:solidFill>
                  <a:srgbClr val="000000"/>
                </a:solidFill>
              </a:rPr>
              <a:t> Consulting, Switzerland</a:t>
            </a:r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235743" y="4103717"/>
            <a:ext cx="1676400" cy="920750"/>
            <a:chOff x="1231" y="1645"/>
            <a:chExt cx="995" cy="580"/>
          </a:xfrm>
        </p:grpSpPr>
        <p:pic>
          <p:nvPicPr>
            <p:cNvPr id="6" name="Picture 4" descr="J:\i-Docu\Icons\library_Schatten\jpg\cloud2-rz.jp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1" y="1645"/>
              <a:ext cx="993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1298" y="1825"/>
              <a:ext cx="928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altLang="en-US" sz="1200" b="1">
                  <a:solidFill>
                    <a:srgbClr val="000000"/>
                  </a:solidFill>
                </a:rPr>
                <a:t>Coax Cell</a:t>
              </a:r>
            </a:p>
          </p:txBody>
        </p:sp>
      </p:grpSp>
      <p:pic>
        <p:nvPicPr>
          <p:cNvPr id="8" name="Picture 7" descr="J:\i-Docu\Icons\library_Schatten\jpg\cloud2-rz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343" y="3722717"/>
            <a:ext cx="4191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3740943" y="4724429"/>
            <a:ext cx="1554163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400" b="1">
                <a:solidFill>
                  <a:srgbClr val="000000"/>
                </a:solidFill>
              </a:rPr>
              <a:t>Optical</a:t>
            </a:r>
          </a:p>
          <a:p>
            <a:pPr algn="ctr"/>
            <a:r>
              <a:rPr lang="en-US" altLang="en-US" sz="1400" b="1">
                <a:solidFill>
                  <a:srgbClr val="000000"/>
                </a:solidFill>
              </a:rPr>
              <a:t>Access Network</a:t>
            </a:r>
            <a:endParaRPr lang="en-US" altLang="en-US" sz="1200" b="1">
              <a:solidFill>
                <a:srgbClr val="000000"/>
              </a:solidFill>
            </a:endParaRP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6788943" y="4027517"/>
            <a:ext cx="1828800" cy="1065212"/>
            <a:chOff x="5184" y="3120"/>
            <a:chExt cx="768" cy="671"/>
          </a:xfrm>
        </p:grpSpPr>
        <p:pic>
          <p:nvPicPr>
            <p:cNvPr id="11" name="Picture 10" descr="J:\i-Docu\Icons\library_Schatten\jpg\cloud2-rz.jpg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4" y="3120"/>
              <a:ext cx="768" cy="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5232" y="3312"/>
              <a:ext cx="6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000000"/>
                  </a:solidFill>
                </a:rPr>
                <a:t>CATV</a:t>
              </a:r>
            </a:p>
            <a:p>
              <a:pPr algn="ctr"/>
              <a:r>
                <a:rPr lang="en-US" altLang="en-US" sz="1200" b="1">
                  <a:solidFill>
                    <a:srgbClr val="000000"/>
                  </a:solidFill>
                </a:rPr>
                <a:t>Back Bone</a:t>
              </a:r>
              <a:endParaRPr lang="en-US" altLang="en-US" sz="800"/>
            </a:p>
          </p:txBody>
        </p:sp>
      </p:grpSp>
      <p:sp>
        <p:nvSpPr>
          <p:cNvPr id="13" name="Line 12"/>
          <p:cNvSpPr>
            <a:spLocks noChangeShapeType="1"/>
          </p:cNvSpPr>
          <p:nvPr/>
        </p:nvSpPr>
        <p:spPr bwMode="auto">
          <a:xfrm>
            <a:off x="4883943" y="2579717"/>
            <a:ext cx="609600" cy="609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4" name="Picture 13" descr="J:\i-Docu\Icons\library_Schatten\jpg\cloud2-rz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743" y="1731992"/>
            <a:ext cx="1676400" cy="137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7789068" y="2224117"/>
            <a:ext cx="10477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200" b="1">
                <a:solidFill>
                  <a:srgbClr val="000000"/>
                </a:solidFill>
              </a:rPr>
              <a:t>WAN</a:t>
            </a:r>
            <a:endParaRPr lang="en-US" altLang="en-US" sz="800"/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5417343" y="2805142"/>
            <a:ext cx="2590800" cy="9906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6031706" y="3032154"/>
            <a:ext cx="14430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 b="1">
                <a:solidFill>
                  <a:srgbClr val="000000"/>
                </a:solidFill>
              </a:rPr>
              <a:t>Regional / Metro</a:t>
            </a:r>
          </a:p>
          <a:p>
            <a:pPr algn="ctr"/>
            <a:r>
              <a:rPr lang="en-US" altLang="en-US" sz="1200" b="1">
                <a:solidFill>
                  <a:srgbClr val="000000"/>
                </a:solidFill>
              </a:rPr>
              <a:t>(Data Back Bone)</a:t>
            </a:r>
            <a:endParaRPr lang="en-US" altLang="en-US" sz="1200" b="1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331743" y="4027517"/>
            <a:ext cx="609600" cy="609600"/>
          </a:xfrm>
          <a:prstGeom prst="rect">
            <a:avLst/>
          </a:prstGeom>
          <a:solidFill>
            <a:srgbClr val="FFFFFF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PerspectiveTopRight"/>
            <a:lightRig rig="legacyFlat3" dir="b"/>
          </a:scene3d>
          <a:sp3d extrusionH="430200" prstMaterial="legacyMetal">
            <a:bevelT w="13500" h="13500" prst="angle"/>
            <a:bevelB w="13500" h="13500" prst="angle"/>
            <a:extrusionClr>
              <a:srgbClr val="B2B2B2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>
              <a:lnSpc>
                <a:spcPct val="80000"/>
              </a:lnSpc>
            </a:pPr>
            <a:r>
              <a:rPr lang="en-US" altLang="en-US" sz="800" b="1">
                <a:solidFill>
                  <a:srgbClr val="000000"/>
                </a:solidFill>
              </a:rPr>
              <a:t>Digital</a:t>
            </a:r>
          </a:p>
          <a:p>
            <a:pPr algn="ctr" eaLnBrk="1" hangingPunct="1">
              <a:lnSpc>
                <a:spcPct val="80000"/>
              </a:lnSpc>
            </a:pPr>
            <a:r>
              <a:rPr lang="en-US" altLang="en-US" sz="800" b="1">
                <a:solidFill>
                  <a:srgbClr val="000000"/>
                </a:solidFill>
              </a:rPr>
              <a:t>&amp;</a:t>
            </a:r>
          </a:p>
          <a:p>
            <a:pPr algn="ctr" eaLnBrk="1" hangingPunct="1">
              <a:lnSpc>
                <a:spcPct val="80000"/>
              </a:lnSpc>
            </a:pPr>
            <a:r>
              <a:rPr lang="en-US" altLang="en-US" sz="800" b="1">
                <a:solidFill>
                  <a:srgbClr val="000000"/>
                </a:solidFill>
              </a:rPr>
              <a:t>Analog</a:t>
            </a:r>
          </a:p>
          <a:p>
            <a:pPr algn="ctr" eaLnBrk="1" hangingPunct="1"/>
            <a:r>
              <a:rPr lang="en-US" altLang="en-US" sz="800" b="1">
                <a:solidFill>
                  <a:srgbClr val="000000"/>
                </a:solidFill>
              </a:rPr>
              <a:t>HFC</a:t>
            </a:r>
          </a:p>
          <a:p>
            <a:pPr algn="ctr" eaLnBrk="1" hangingPunct="1"/>
            <a:r>
              <a:rPr lang="en-US" altLang="en-US" sz="800" b="1">
                <a:solidFill>
                  <a:srgbClr val="000000"/>
                </a:solidFill>
              </a:rPr>
              <a:t>Head-end</a:t>
            </a:r>
            <a:endParaRPr lang="en-US" altLang="en-US" sz="800"/>
          </a:p>
        </p:txBody>
      </p:sp>
      <p:grpSp>
        <p:nvGrpSpPr>
          <p:cNvPr id="19" name="Group 18"/>
          <p:cNvGrpSpPr>
            <a:grpSpLocks/>
          </p:cNvGrpSpPr>
          <p:nvPr/>
        </p:nvGrpSpPr>
        <p:grpSpPr bwMode="auto">
          <a:xfrm>
            <a:off x="4883943" y="2579717"/>
            <a:ext cx="304800" cy="304800"/>
            <a:chOff x="2112" y="1968"/>
            <a:chExt cx="288" cy="288"/>
          </a:xfrm>
        </p:grpSpPr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2112" y="1968"/>
              <a:ext cx="288" cy="28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 flipV="1">
              <a:off x="2160" y="2016"/>
              <a:ext cx="144" cy="144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 flipV="1">
              <a:off x="2208" y="2064"/>
              <a:ext cx="144" cy="144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3" name="Text Box 22"/>
          <p:cNvSpPr txBox="1">
            <a:spLocks noChangeArrowheads="1"/>
          </p:cNvSpPr>
          <p:nvPr/>
        </p:nvSpPr>
        <p:spPr bwMode="auto">
          <a:xfrm>
            <a:off x="3899693" y="2884517"/>
            <a:ext cx="121285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800" b="1">
                <a:solidFill>
                  <a:srgbClr val="000000"/>
                </a:solidFill>
              </a:rPr>
              <a:t>STM-4/16 speed level</a:t>
            </a:r>
          </a:p>
        </p:txBody>
      </p:sp>
      <p:sp>
        <p:nvSpPr>
          <p:cNvPr id="24" name="Text Box 23"/>
          <p:cNvSpPr txBox="1">
            <a:spLocks noChangeArrowheads="1"/>
          </p:cNvSpPr>
          <p:nvPr/>
        </p:nvSpPr>
        <p:spPr bwMode="auto">
          <a:xfrm>
            <a:off x="6484143" y="5089554"/>
            <a:ext cx="2590800" cy="1436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685800" indent="-6858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715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800">
                <a:solidFill>
                  <a:srgbClr val="000000"/>
                </a:solidFill>
                <a:latin typeface="Arial" panose="020B0604020202020204" pitchFamily="34" charset="0"/>
              </a:rPr>
              <a:t>CATV	Cable Television</a:t>
            </a:r>
          </a:p>
          <a:p>
            <a:r>
              <a:rPr lang="en-US" altLang="en-US" sz="800">
                <a:solidFill>
                  <a:srgbClr val="000000"/>
                </a:solidFill>
                <a:latin typeface="Arial" panose="020B0604020202020204" pitchFamily="34" charset="0"/>
              </a:rPr>
              <a:t>CGW	Coax Gate Way</a:t>
            </a:r>
          </a:p>
          <a:p>
            <a:r>
              <a:rPr lang="en-US" altLang="en-US" sz="800">
                <a:solidFill>
                  <a:srgbClr val="000000"/>
                </a:solidFill>
                <a:latin typeface="Arial" panose="020B0604020202020204" pitchFamily="34" charset="0"/>
              </a:rPr>
              <a:t>CM	Cable Modem</a:t>
            </a:r>
          </a:p>
          <a:p>
            <a:r>
              <a:rPr lang="en-US" altLang="en-US" sz="800">
                <a:solidFill>
                  <a:srgbClr val="000000"/>
                </a:solidFill>
                <a:latin typeface="Arial" panose="020B0604020202020204" pitchFamily="34" charset="0"/>
              </a:rPr>
              <a:t>CMT	Cable Modem Termination</a:t>
            </a:r>
          </a:p>
          <a:p>
            <a:r>
              <a:rPr lang="en-US" altLang="en-US" sz="800">
                <a:solidFill>
                  <a:srgbClr val="000000"/>
                </a:solidFill>
                <a:latin typeface="Arial" panose="020B0604020202020204" pitchFamily="34" charset="0"/>
              </a:rPr>
              <a:t>HFC	Hybrid Fiber Coax</a:t>
            </a:r>
          </a:p>
          <a:p>
            <a:r>
              <a:rPr lang="en-US" altLang="en-US" sz="800">
                <a:solidFill>
                  <a:srgbClr val="000000"/>
                </a:solidFill>
                <a:latin typeface="Arial" panose="020B0604020202020204" pitchFamily="34" charset="0"/>
              </a:rPr>
              <a:t>OADM	Optical Add Drop Multiplexer</a:t>
            </a:r>
          </a:p>
          <a:p>
            <a:r>
              <a:rPr lang="en-US" altLang="en-US" sz="800">
                <a:solidFill>
                  <a:srgbClr val="000000"/>
                </a:solidFill>
                <a:latin typeface="Arial" panose="020B0604020202020204" pitchFamily="34" charset="0"/>
              </a:rPr>
              <a:t>OANT	Optical Access Network Termination</a:t>
            </a:r>
          </a:p>
          <a:p>
            <a:r>
              <a:rPr lang="en-US" altLang="en-US" sz="800">
                <a:solidFill>
                  <a:srgbClr val="000000"/>
                </a:solidFill>
                <a:latin typeface="Arial" panose="020B0604020202020204" pitchFamily="34" charset="0"/>
              </a:rPr>
              <a:t>OXC	Optical Cross Connect</a:t>
            </a:r>
          </a:p>
          <a:p>
            <a:r>
              <a:rPr lang="en-US" altLang="en-US" sz="800">
                <a:solidFill>
                  <a:srgbClr val="000000"/>
                </a:solidFill>
                <a:latin typeface="Arial" panose="020B0604020202020204" pitchFamily="34" charset="0"/>
              </a:rPr>
              <a:t>SN	Service Node</a:t>
            </a:r>
          </a:p>
          <a:p>
            <a:r>
              <a:rPr lang="en-US" altLang="en-US" sz="800">
                <a:solidFill>
                  <a:srgbClr val="000000"/>
                </a:solidFill>
                <a:latin typeface="Arial" panose="020B0604020202020204" pitchFamily="34" charset="0"/>
              </a:rPr>
              <a:t>SOHO	Small Offices, Home Offices</a:t>
            </a:r>
          </a:p>
          <a:p>
            <a:r>
              <a:rPr lang="en-US" altLang="en-US" sz="800">
                <a:solidFill>
                  <a:srgbClr val="000000"/>
                </a:solidFill>
                <a:latin typeface="Arial" panose="020B0604020202020204" pitchFamily="34" charset="0"/>
              </a:rPr>
              <a:t>WAN	Wide Area Network (all fiber)</a:t>
            </a:r>
            <a:endParaRPr lang="en-US" altLang="en-US" sz="800" b="1">
              <a:latin typeface="Arial" panose="020B0604020202020204" pitchFamily="34" charset="0"/>
            </a:endParaRPr>
          </a:p>
        </p:txBody>
      </p:sp>
      <p:sp>
        <p:nvSpPr>
          <p:cNvPr id="25" name="Text Box 24"/>
          <p:cNvSpPr txBox="1">
            <a:spLocks noChangeArrowheads="1"/>
          </p:cNvSpPr>
          <p:nvPr/>
        </p:nvSpPr>
        <p:spPr bwMode="auto">
          <a:xfrm>
            <a:off x="7779543" y="3538567"/>
            <a:ext cx="1270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800" b="1">
                <a:solidFill>
                  <a:srgbClr val="000000"/>
                </a:solidFill>
              </a:rPr>
              <a:t>STM-16/64 speed level</a:t>
            </a:r>
          </a:p>
          <a:p>
            <a:r>
              <a:rPr lang="en-US" altLang="en-US" sz="800" b="1">
                <a:solidFill>
                  <a:srgbClr val="000000"/>
                </a:solidFill>
              </a:rPr>
              <a:t>DWDM</a:t>
            </a:r>
            <a:endParaRPr lang="en-US" altLang="en-US" sz="800" b="1"/>
          </a:p>
        </p:txBody>
      </p:sp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235743" y="3189317"/>
            <a:ext cx="1676400" cy="920750"/>
            <a:chOff x="1231" y="1645"/>
            <a:chExt cx="995" cy="580"/>
          </a:xfrm>
        </p:grpSpPr>
        <p:pic>
          <p:nvPicPr>
            <p:cNvPr id="27" name="Picture 26" descr="J:\i-Docu\Icons\library_Schatten\jpg\cloud2-rz.jp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1" y="1645"/>
              <a:ext cx="993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 Box 27"/>
            <p:cNvSpPr txBox="1">
              <a:spLocks noChangeArrowheads="1"/>
            </p:cNvSpPr>
            <p:nvPr/>
          </p:nvSpPr>
          <p:spPr bwMode="auto">
            <a:xfrm>
              <a:off x="1298" y="1825"/>
              <a:ext cx="928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altLang="en-US" sz="1200" b="1">
                  <a:solidFill>
                    <a:srgbClr val="000000"/>
                  </a:solidFill>
                </a:rPr>
                <a:t>Coax Cell</a:t>
              </a:r>
            </a:p>
          </p:txBody>
        </p:sp>
      </p:grpSp>
      <p:sp>
        <p:nvSpPr>
          <p:cNvPr id="29" name="Line 28"/>
          <p:cNvSpPr>
            <a:spLocks noChangeShapeType="1"/>
          </p:cNvSpPr>
          <p:nvPr/>
        </p:nvSpPr>
        <p:spPr bwMode="auto">
          <a:xfrm flipH="1" flipV="1">
            <a:off x="1835943" y="3722717"/>
            <a:ext cx="609600" cy="685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Line 29"/>
          <p:cNvSpPr>
            <a:spLocks noChangeShapeType="1"/>
          </p:cNvSpPr>
          <p:nvPr/>
        </p:nvSpPr>
        <p:spPr bwMode="auto">
          <a:xfrm flipH="1">
            <a:off x="1835943" y="4408517"/>
            <a:ext cx="6096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1150143" y="4103717"/>
            <a:ext cx="381000" cy="152400"/>
          </a:xfrm>
          <a:prstGeom prst="rect">
            <a:avLst/>
          </a:prstGeom>
          <a:solidFill>
            <a:schemeClr val="bg1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r"/>
          </a:scene3d>
          <a:sp3d extrusionH="227000" prstMaterial="legacyMetal">
            <a:bevelT w="13500" h="13500" prst="angle"/>
            <a:bevelB w="13500" h="13500" prst="angle"/>
            <a:extrusionClr>
              <a:srgbClr val="B2B2B2"/>
            </a:extrusionClr>
            <a:contourClr>
              <a:schemeClr val="bg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/>
            <a:r>
              <a:rPr lang="en-US" altLang="en-US" sz="800" b="1">
                <a:solidFill>
                  <a:srgbClr val="000000"/>
                </a:solidFill>
              </a:rPr>
              <a:t>CGW</a:t>
            </a:r>
            <a:endParaRPr lang="en-US" altLang="en-US" sz="800">
              <a:solidFill>
                <a:srgbClr val="000000"/>
              </a:solidFill>
            </a:endParaRP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845343" y="3163917"/>
            <a:ext cx="304800" cy="101600"/>
          </a:xfrm>
          <a:prstGeom prst="rect">
            <a:avLst/>
          </a:prstGeom>
          <a:solidFill>
            <a:schemeClr val="bg1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r"/>
          </a:scene3d>
          <a:sp3d extrusionH="227000" prstMaterial="legacyMetal">
            <a:bevelT w="13500" h="13500" prst="angle"/>
            <a:bevelB w="13500" h="13500" prst="angle"/>
            <a:extrusionClr>
              <a:srgbClr val="B2B2B2"/>
            </a:extrusionClr>
            <a:contourClr>
              <a:schemeClr val="bg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/>
            <a:r>
              <a:rPr lang="en-US" altLang="en-US" sz="800" b="1">
                <a:solidFill>
                  <a:srgbClr val="000000"/>
                </a:solidFill>
              </a:rPr>
              <a:t>CM</a:t>
            </a:r>
            <a:endParaRPr lang="en-US" altLang="en-US" sz="800">
              <a:solidFill>
                <a:srgbClr val="000000"/>
              </a:solidFill>
            </a:endParaRPr>
          </a:p>
        </p:txBody>
      </p:sp>
      <p:grpSp>
        <p:nvGrpSpPr>
          <p:cNvPr id="33" name="Group 32"/>
          <p:cNvGrpSpPr>
            <a:grpSpLocks/>
          </p:cNvGrpSpPr>
          <p:nvPr/>
        </p:nvGrpSpPr>
        <p:grpSpPr bwMode="auto">
          <a:xfrm>
            <a:off x="4121943" y="1512917"/>
            <a:ext cx="838200" cy="1219200"/>
            <a:chOff x="2352" y="768"/>
            <a:chExt cx="528" cy="768"/>
          </a:xfrm>
        </p:grpSpPr>
        <p:grpSp>
          <p:nvGrpSpPr>
            <p:cNvPr id="34" name="Group 33"/>
            <p:cNvGrpSpPr>
              <a:grpSpLocks/>
            </p:cNvGrpSpPr>
            <p:nvPr/>
          </p:nvGrpSpPr>
          <p:grpSpPr bwMode="auto">
            <a:xfrm>
              <a:off x="2352" y="768"/>
              <a:ext cx="288" cy="624"/>
              <a:chOff x="4025" y="1754"/>
              <a:chExt cx="163" cy="348"/>
            </a:xfrm>
          </p:grpSpPr>
          <p:sp>
            <p:nvSpPr>
              <p:cNvPr id="168" name="Freeform 34"/>
              <p:cNvSpPr>
                <a:spLocks/>
              </p:cNvSpPr>
              <p:nvPr/>
            </p:nvSpPr>
            <p:spPr bwMode="auto">
              <a:xfrm>
                <a:off x="4025" y="1973"/>
                <a:ext cx="16" cy="31"/>
              </a:xfrm>
              <a:custGeom>
                <a:avLst/>
                <a:gdLst>
                  <a:gd name="T0" fmla="*/ 0 w 16"/>
                  <a:gd name="T1" fmla="*/ 31 h 31"/>
                  <a:gd name="T2" fmla="*/ 6 w 16"/>
                  <a:gd name="T3" fmla="*/ 29 h 31"/>
                  <a:gd name="T4" fmla="*/ 12 w 16"/>
                  <a:gd name="T5" fmla="*/ 25 h 31"/>
                  <a:gd name="T6" fmla="*/ 14 w 16"/>
                  <a:gd name="T7" fmla="*/ 21 h 31"/>
                  <a:gd name="T8" fmla="*/ 16 w 16"/>
                  <a:gd name="T9" fmla="*/ 15 h 31"/>
                  <a:gd name="T10" fmla="*/ 14 w 16"/>
                  <a:gd name="T11" fmla="*/ 10 h 31"/>
                  <a:gd name="T12" fmla="*/ 12 w 16"/>
                  <a:gd name="T13" fmla="*/ 4 h 31"/>
                  <a:gd name="T14" fmla="*/ 6 w 16"/>
                  <a:gd name="T15" fmla="*/ 0 h 31"/>
                  <a:gd name="T16" fmla="*/ 0 w 16"/>
                  <a:gd name="T17" fmla="*/ 0 h 31"/>
                  <a:gd name="T18" fmla="*/ 0 w 16"/>
                  <a:gd name="T19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31">
                    <a:moveTo>
                      <a:pt x="0" y="31"/>
                    </a:moveTo>
                    <a:lnTo>
                      <a:pt x="6" y="29"/>
                    </a:lnTo>
                    <a:lnTo>
                      <a:pt x="12" y="25"/>
                    </a:lnTo>
                    <a:lnTo>
                      <a:pt x="14" y="21"/>
                    </a:lnTo>
                    <a:lnTo>
                      <a:pt x="16" y="15"/>
                    </a:lnTo>
                    <a:lnTo>
                      <a:pt x="14" y="10"/>
                    </a:lnTo>
                    <a:lnTo>
                      <a:pt x="12" y="4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Freeform 35"/>
              <p:cNvSpPr>
                <a:spLocks/>
              </p:cNvSpPr>
              <p:nvPr/>
            </p:nvSpPr>
            <p:spPr bwMode="auto">
              <a:xfrm>
                <a:off x="4108" y="1827"/>
                <a:ext cx="80" cy="56"/>
              </a:xfrm>
              <a:custGeom>
                <a:avLst/>
                <a:gdLst>
                  <a:gd name="T0" fmla="*/ 0 w 80"/>
                  <a:gd name="T1" fmla="*/ 56 h 56"/>
                  <a:gd name="T2" fmla="*/ 80 w 80"/>
                  <a:gd name="T3" fmla="*/ 8 h 56"/>
                  <a:gd name="T4" fmla="*/ 80 w 80"/>
                  <a:gd name="T5" fmla="*/ 0 h 56"/>
                  <a:gd name="T6" fmla="*/ 0 w 80"/>
                  <a:gd name="T7" fmla="*/ 48 h 56"/>
                  <a:gd name="T8" fmla="*/ 0 w 80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56">
                    <a:moveTo>
                      <a:pt x="0" y="56"/>
                    </a:moveTo>
                    <a:lnTo>
                      <a:pt x="80" y="8"/>
                    </a:lnTo>
                    <a:lnTo>
                      <a:pt x="80" y="0"/>
                    </a:lnTo>
                    <a:lnTo>
                      <a:pt x="0" y="4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Freeform 36"/>
              <p:cNvSpPr>
                <a:spLocks/>
              </p:cNvSpPr>
              <p:nvPr/>
            </p:nvSpPr>
            <p:spPr bwMode="auto">
              <a:xfrm>
                <a:off x="4108" y="1827"/>
                <a:ext cx="80" cy="56"/>
              </a:xfrm>
              <a:custGeom>
                <a:avLst/>
                <a:gdLst>
                  <a:gd name="T0" fmla="*/ 0 w 80"/>
                  <a:gd name="T1" fmla="*/ 56 h 56"/>
                  <a:gd name="T2" fmla="*/ 80 w 80"/>
                  <a:gd name="T3" fmla="*/ 8 h 56"/>
                  <a:gd name="T4" fmla="*/ 80 w 80"/>
                  <a:gd name="T5" fmla="*/ 0 h 56"/>
                  <a:gd name="T6" fmla="*/ 0 w 80"/>
                  <a:gd name="T7" fmla="*/ 48 h 56"/>
                  <a:gd name="T8" fmla="*/ 0 w 80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56">
                    <a:moveTo>
                      <a:pt x="0" y="56"/>
                    </a:moveTo>
                    <a:lnTo>
                      <a:pt x="80" y="8"/>
                    </a:lnTo>
                    <a:lnTo>
                      <a:pt x="80" y="0"/>
                    </a:lnTo>
                    <a:lnTo>
                      <a:pt x="0" y="48"/>
                    </a:lnTo>
                    <a:lnTo>
                      <a:pt x="0" y="56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Freeform 37"/>
              <p:cNvSpPr>
                <a:spLocks/>
              </p:cNvSpPr>
              <p:nvPr/>
            </p:nvSpPr>
            <p:spPr bwMode="auto">
              <a:xfrm>
                <a:off x="4108" y="1894"/>
                <a:ext cx="80" cy="56"/>
              </a:xfrm>
              <a:custGeom>
                <a:avLst/>
                <a:gdLst>
                  <a:gd name="T0" fmla="*/ 0 w 80"/>
                  <a:gd name="T1" fmla="*/ 56 h 56"/>
                  <a:gd name="T2" fmla="*/ 80 w 80"/>
                  <a:gd name="T3" fmla="*/ 8 h 56"/>
                  <a:gd name="T4" fmla="*/ 80 w 80"/>
                  <a:gd name="T5" fmla="*/ 0 h 56"/>
                  <a:gd name="T6" fmla="*/ 0 w 80"/>
                  <a:gd name="T7" fmla="*/ 48 h 56"/>
                  <a:gd name="T8" fmla="*/ 0 w 80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56">
                    <a:moveTo>
                      <a:pt x="0" y="56"/>
                    </a:moveTo>
                    <a:lnTo>
                      <a:pt x="80" y="8"/>
                    </a:lnTo>
                    <a:lnTo>
                      <a:pt x="80" y="0"/>
                    </a:lnTo>
                    <a:lnTo>
                      <a:pt x="0" y="4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Freeform 38"/>
              <p:cNvSpPr>
                <a:spLocks/>
              </p:cNvSpPr>
              <p:nvPr/>
            </p:nvSpPr>
            <p:spPr bwMode="auto">
              <a:xfrm>
                <a:off x="4108" y="1894"/>
                <a:ext cx="80" cy="56"/>
              </a:xfrm>
              <a:custGeom>
                <a:avLst/>
                <a:gdLst>
                  <a:gd name="T0" fmla="*/ 0 w 80"/>
                  <a:gd name="T1" fmla="*/ 56 h 56"/>
                  <a:gd name="T2" fmla="*/ 80 w 80"/>
                  <a:gd name="T3" fmla="*/ 8 h 56"/>
                  <a:gd name="T4" fmla="*/ 80 w 80"/>
                  <a:gd name="T5" fmla="*/ 0 h 56"/>
                  <a:gd name="T6" fmla="*/ 0 w 80"/>
                  <a:gd name="T7" fmla="*/ 48 h 56"/>
                  <a:gd name="T8" fmla="*/ 0 w 80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56">
                    <a:moveTo>
                      <a:pt x="0" y="56"/>
                    </a:moveTo>
                    <a:lnTo>
                      <a:pt x="80" y="8"/>
                    </a:lnTo>
                    <a:lnTo>
                      <a:pt x="80" y="0"/>
                    </a:lnTo>
                    <a:lnTo>
                      <a:pt x="0" y="48"/>
                    </a:lnTo>
                    <a:lnTo>
                      <a:pt x="0" y="56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Freeform 39"/>
              <p:cNvSpPr>
                <a:spLocks/>
              </p:cNvSpPr>
              <p:nvPr/>
            </p:nvSpPr>
            <p:spPr bwMode="auto">
              <a:xfrm>
                <a:off x="4106" y="1962"/>
                <a:ext cx="82" cy="55"/>
              </a:xfrm>
              <a:custGeom>
                <a:avLst/>
                <a:gdLst>
                  <a:gd name="T0" fmla="*/ 0 w 82"/>
                  <a:gd name="T1" fmla="*/ 55 h 55"/>
                  <a:gd name="T2" fmla="*/ 82 w 82"/>
                  <a:gd name="T3" fmla="*/ 7 h 55"/>
                  <a:gd name="T4" fmla="*/ 82 w 82"/>
                  <a:gd name="T5" fmla="*/ 0 h 55"/>
                  <a:gd name="T6" fmla="*/ 2 w 82"/>
                  <a:gd name="T7" fmla="*/ 48 h 55"/>
                  <a:gd name="T8" fmla="*/ 0 w 82"/>
                  <a:gd name="T9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5">
                    <a:moveTo>
                      <a:pt x="0" y="55"/>
                    </a:moveTo>
                    <a:lnTo>
                      <a:pt x="82" y="7"/>
                    </a:lnTo>
                    <a:lnTo>
                      <a:pt x="82" y="0"/>
                    </a:lnTo>
                    <a:lnTo>
                      <a:pt x="2" y="48"/>
                    </a:lnTo>
                    <a:lnTo>
                      <a:pt x="0" y="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Freeform 40"/>
              <p:cNvSpPr>
                <a:spLocks/>
              </p:cNvSpPr>
              <p:nvPr/>
            </p:nvSpPr>
            <p:spPr bwMode="auto">
              <a:xfrm>
                <a:off x="4106" y="1962"/>
                <a:ext cx="82" cy="55"/>
              </a:xfrm>
              <a:custGeom>
                <a:avLst/>
                <a:gdLst>
                  <a:gd name="T0" fmla="*/ 0 w 82"/>
                  <a:gd name="T1" fmla="*/ 55 h 55"/>
                  <a:gd name="T2" fmla="*/ 82 w 82"/>
                  <a:gd name="T3" fmla="*/ 7 h 55"/>
                  <a:gd name="T4" fmla="*/ 82 w 82"/>
                  <a:gd name="T5" fmla="*/ 0 h 55"/>
                  <a:gd name="T6" fmla="*/ 2 w 82"/>
                  <a:gd name="T7" fmla="*/ 48 h 55"/>
                  <a:gd name="T8" fmla="*/ 0 w 82"/>
                  <a:gd name="T9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5">
                    <a:moveTo>
                      <a:pt x="0" y="55"/>
                    </a:moveTo>
                    <a:lnTo>
                      <a:pt x="82" y="7"/>
                    </a:lnTo>
                    <a:lnTo>
                      <a:pt x="82" y="0"/>
                    </a:lnTo>
                    <a:lnTo>
                      <a:pt x="2" y="48"/>
                    </a:lnTo>
                    <a:lnTo>
                      <a:pt x="0" y="55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Freeform 41"/>
              <p:cNvSpPr>
                <a:spLocks/>
              </p:cNvSpPr>
              <p:nvPr/>
            </p:nvSpPr>
            <p:spPr bwMode="auto">
              <a:xfrm>
                <a:off x="4106" y="2029"/>
                <a:ext cx="82" cy="55"/>
              </a:xfrm>
              <a:custGeom>
                <a:avLst/>
                <a:gdLst>
                  <a:gd name="T0" fmla="*/ 0 w 82"/>
                  <a:gd name="T1" fmla="*/ 55 h 55"/>
                  <a:gd name="T2" fmla="*/ 82 w 82"/>
                  <a:gd name="T3" fmla="*/ 7 h 55"/>
                  <a:gd name="T4" fmla="*/ 82 w 82"/>
                  <a:gd name="T5" fmla="*/ 0 h 55"/>
                  <a:gd name="T6" fmla="*/ 0 w 82"/>
                  <a:gd name="T7" fmla="*/ 46 h 55"/>
                  <a:gd name="T8" fmla="*/ 0 w 82"/>
                  <a:gd name="T9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5">
                    <a:moveTo>
                      <a:pt x="0" y="55"/>
                    </a:moveTo>
                    <a:lnTo>
                      <a:pt x="82" y="7"/>
                    </a:lnTo>
                    <a:lnTo>
                      <a:pt x="82" y="0"/>
                    </a:lnTo>
                    <a:lnTo>
                      <a:pt x="0" y="46"/>
                    </a:lnTo>
                    <a:lnTo>
                      <a:pt x="0" y="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Freeform 42"/>
              <p:cNvSpPr>
                <a:spLocks/>
              </p:cNvSpPr>
              <p:nvPr/>
            </p:nvSpPr>
            <p:spPr bwMode="auto">
              <a:xfrm>
                <a:off x="4106" y="2029"/>
                <a:ext cx="82" cy="55"/>
              </a:xfrm>
              <a:custGeom>
                <a:avLst/>
                <a:gdLst>
                  <a:gd name="T0" fmla="*/ 0 w 82"/>
                  <a:gd name="T1" fmla="*/ 55 h 55"/>
                  <a:gd name="T2" fmla="*/ 82 w 82"/>
                  <a:gd name="T3" fmla="*/ 7 h 55"/>
                  <a:gd name="T4" fmla="*/ 82 w 82"/>
                  <a:gd name="T5" fmla="*/ 0 h 55"/>
                  <a:gd name="T6" fmla="*/ 0 w 82"/>
                  <a:gd name="T7" fmla="*/ 46 h 55"/>
                  <a:gd name="T8" fmla="*/ 0 w 82"/>
                  <a:gd name="T9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5">
                    <a:moveTo>
                      <a:pt x="0" y="55"/>
                    </a:moveTo>
                    <a:lnTo>
                      <a:pt x="82" y="7"/>
                    </a:lnTo>
                    <a:lnTo>
                      <a:pt x="82" y="0"/>
                    </a:lnTo>
                    <a:lnTo>
                      <a:pt x="0" y="46"/>
                    </a:lnTo>
                    <a:lnTo>
                      <a:pt x="0" y="55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Freeform 43"/>
              <p:cNvSpPr>
                <a:spLocks/>
              </p:cNvSpPr>
              <p:nvPr/>
            </p:nvSpPr>
            <p:spPr bwMode="auto">
              <a:xfrm>
                <a:off x="4108" y="1860"/>
                <a:ext cx="80" cy="56"/>
              </a:xfrm>
              <a:custGeom>
                <a:avLst/>
                <a:gdLst>
                  <a:gd name="T0" fmla="*/ 0 w 80"/>
                  <a:gd name="T1" fmla="*/ 56 h 56"/>
                  <a:gd name="T2" fmla="*/ 80 w 80"/>
                  <a:gd name="T3" fmla="*/ 10 h 56"/>
                  <a:gd name="T4" fmla="*/ 80 w 80"/>
                  <a:gd name="T5" fmla="*/ 0 h 56"/>
                  <a:gd name="T6" fmla="*/ 0 w 80"/>
                  <a:gd name="T7" fmla="*/ 48 h 56"/>
                  <a:gd name="T8" fmla="*/ 0 w 80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56">
                    <a:moveTo>
                      <a:pt x="0" y="56"/>
                    </a:moveTo>
                    <a:lnTo>
                      <a:pt x="80" y="10"/>
                    </a:lnTo>
                    <a:lnTo>
                      <a:pt x="80" y="0"/>
                    </a:lnTo>
                    <a:lnTo>
                      <a:pt x="0" y="4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Freeform 44"/>
              <p:cNvSpPr>
                <a:spLocks/>
              </p:cNvSpPr>
              <p:nvPr/>
            </p:nvSpPr>
            <p:spPr bwMode="auto">
              <a:xfrm>
                <a:off x="4108" y="1860"/>
                <a:ext cx="80" cy="56"/>
              </a:xfrm>
              <a:custGeom>
                <a:avLst/>
                <a:gdLst>
                  <a:gd name="T0" fmla="*/ 0 w 80"/>
                  <a:gd name="T1" fmla="*/ 56 h 56"/>
                  <a:gd name="T2" fmla="*/ 80 w 80"/>
                  <a:gd name="T3" fmla="*/ 10 h 56"/>
                  <a:gd name="T4" fmla="*/ 80 w 80"/>
                  <a:gd name="T5" fmla="*/ 0 h 56"/>
                  <a:gd name="T6" fmla="*/ 0 w 80"/>
                  <a:gd name="T7" fmla="*/ 48 h 56"/>
                  <a:gd name="T8" fmla="*/ 0 w 80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56">
                    <a:moveTo>
                      <a:pt x="0" y="56"/>
                    </a:moveTo>
                    <a:lnTo>
                      <a:pt x="80" y="10"/>
                    </a:lnTo>
                    <a:lnTo>
                      <a:pt x="80" y="0"/>
                    </a:lnTo>
                    <a:lnTo>
                      <a:pt x="0" y="48"/>
                    </a:lnTo>
                    <a:lnTo>
                      <a:pt x="0" y="56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Freeform 45"/>
              <p:cNvSpPr>
                <a:spLocks/>
              </p:cNvSpPr>
              <p:nvPr/>
            </p:nvSpPr>
            <p:spPr bwMode="auto">
              <a:xfrm>
                <a:off x="4108" y="1927"/>
                <a:ext cx="80" cy="56"/>
              </a:xfrm>
              <a:custGeom>
                <a:avLst/>
                <a:gdLst>
                  <a:gd name="T0" fmla="*/ 0 w 80"/>
                  <a:gd name="T1" fmla="*/ 56 h 56"/>
                  <a:gd name="T2" fmla="*/ 80 w 80"/>
                  <a:gd name="T3" fmla="*/ 10 h 56"/>
                  <a:gd name="T4" fmla="*/ 80 w 80"/>
                  <a:gd name="T5" fmla="*/ 0 h 56"/>
                  <a:gd name="T6" fmla="*/ 0 w 80"/>
                  <a:gd name="T7" fmla="*/ 48 h 56"/>
                  <a:gd name="T8" fmla="*/ 0 w 80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56">
                    <a:moveTo>
                      <a:pt x="0" y="56"/>
                    </a:moveTo>
                    <a:lnTo>
                      <a:pt x="80" y="10"/>
                    </a:lnTo>
                    <a:lnTo>
                      <a:pt x="80" y="0"/>
                    </a:lnTo>
                    <a:lnTo>
                      <a:pt x="0" y="4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Freeform 46"/>
              <p:cNvSpPr>
                <a:spLocks/>
              </p:cNvSpPr>
              <p:nvPr/>
            </p:nvSpPr>
            <p:spPr bwMode="auto">
              <a:xfrm>
                <a:off x="4108" y="1927"/>
                <a:ext cx="80" cy="56"/>
              </a:xfrm>
              <a:custGeom>
                <a:avLst/>
                <a:gdLst>
                  <a:gd name="T0" fmla="*/ 0 w 80"/>
                  <a:gd name="T1" fmla="*/ 56 h 56"/>
                  <a:gd name="T2" fmla="*/ 80 w 80"/>
                  <a:gd name="T3" fmla="*/ 10 h 56"/>
                  <a:gd name="T4" fmla="*/ 80 w 80"/>
                  <a:gd name="T5" fmla="*/ 0 h 56"/>
                  <a:gd name="T6" fmla="*/ 0 w 80"/>
                  <a:gd name="T7" fmla="*/ 48 h 56"/>
                  <a:gd name="T8" fmla="*/ 0 w 80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56">
                    <a:moveTo>
                      <a:pt x="0" y="56"/>
                    </a:moveTo>
                    <a:lnTo>
                      <a:pt x="80" y="10"/>
                    </a:lnTo>
                    <a:lnTo>
                      <a:pt x="80" y="0"/>
                    </a:lnTo>
                    <a:lnTo>
                      <a:pt x="0" y="48"/>
                    </a:lnTo>
                    <a:lnTo>
                      <a:pt x="0" y="56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Freeform 47"/>
              <p:cNvSpPr>
                <a:spLocks/>
              </p:cNvSpPr>
              <p:nvPr/>
            </p:nvSpPr>
            <p:spPr bwMode="auto">
              <a:xfrm>
                <a:off x="4106" y="1994"/>
                <a:ext cx="82" cy="56"/>
              </a:xfrm>
              <a:custGeom>
                <a:avLst/>
                <a:gdLst>
                  <a:gd name="T0" fmla="*/ 0 w 82"/>
                  <a:gd name="T1" fmla="*/ 56 h 56"/>
                  <a:gd name="T2" fmla="*/ 82 w 82"/>
                  <a:gd name="T3" fmla="*/ 10 h 56"/>
                  <a:gd name="T4" fmla="*/ 82 w 82"/>
                  <a:gd name="T5" fmla="*/ 0 h 56"/>
                  <a:gd name="T6" fmla="*/ 0 w 82"/>
                  <a:gd name="T7" fmla="*/ 48 h 56"/>
                  <a:gd name="T8" fmla="*/ 0 w 82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6">
                    <a:moveTo>
                      <a:pt x="0" y="56"/>
                    </a:moveTo>
                    <a:lnTo>
                      <a:pt x="82" y="10"/>
                    </a:lnTo>
                    <a:lnTo>
                      <a:pt x="82" y="0"/>
                    </a:lnTo>
                    <a:lnTo>
                      <a:pt x="0" y="4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Freeform 48"/>
              <p:cNvSpPr>
                <a:spLocks/>
              </p:cNvSpPr>
              <p:nvPr/>
            </p:nvSpPr>
            <p:spPr bwMode="auto">
              <a:xfrm>
                <a:off x="4106" y="1994"/>
                <a:ext cx="82" cy="56"/>
              </a:xfrm>
              <a:custGeom>
                <a:avLst/>
                <a:gdLst>
                  <a:gd name="T0" fmla="*/ 0 w 82"/>
                  <a:gd name="T1" fmla="*/ 56 h 56"/>
                  <a:gd name="T2" fmla="*/ 82 w 82"/>
                  <a:gd name="T3" fmla="*/ 10 h 56"/>
                  <a:gd name="T4" fmla="*/ 82 w 82"/>
                  <a:gd name="T5" fmla="*/ 0 h 56"/>
                  <a:gd name="T6" fmla="*/ 0 w 82"/>
                  <a:gd name="T7" fmla="*/ 48 h 56"/>
                  <a:gd name="T8" fmla="*/ 0 w 82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6">
                    <a:moveTo>
                      <a:pt x="0" y="56"/>
                    </a:moveTo>
                    <a:lnTo>
                      <a:pt x="82" y="10"/>
                    </a:lnTo>
                    <a:lnTo>
                      <a:pt x="82" y="0"/>
                    </a:lnTo>
                    <a:lnTo>
                      <a:pt x="0" y="48"/>
                    </a:lnTo>
                    <a:lnTo>
                      <a:pt x="0" y="56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Freeform 49"/>
              <p:cNvSpPr>
                <a:spLocks/>
              </p:cNvSpPr>
              <p:nvPr/>
            </p:nvSpPr>
            <p:spPr bwMode="auto">
              <a:xfrm>
                <a:off x="4108" y="1845"/>
                <a:ext cx="80" cy="55"/>
              </a:xfrm>
              <a:custGeom>
                <a:avLst/>
                <a:gdLst>
                  <a:gd name="T0" fmla="*/ 0 w 80"/>
                  <a:gd name="T1" fmla="*/ 55 h 55"/>
                  <a:gd name="T2" fmla="*/ 80 w 80"/>
                  <a:gd name="T3" fmla="*/ 7 h 55"/>
                  <a:gd name="T4" fmla="*/ 80 w 80"/>
                  <a:gd name="T5" fmla="*/ 0 h 55"/>
                  <a:gd name="T6" fmla="*/ 0 w 80"/>
                  <a:gd name="T7" fmla="*/ 46 h 55"/>
                  <a:gd name="T8" fmla="*/ 0 w 80"/>
                  <a:gd name="T9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55">
                    <a:moveTo>
                      <a:pt x="0" y="55"/>
                    </a:moveTo>
                    <a:lnTo>
                      <a:pt x="80" y="7"/>
                    </a:lnTo>
                    <a:lnTo>
                      <a:pt x="80" y="0"/>
                    </a:lnTo>
                    <a:lnTo>
                      <a:pt x="0" y="46"/>
                    </a:lnTo>
                    <a:lnTo>
                      <a:pt x="0" y="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Freeform 50"/>
              <p:cNvSpPr>
                <a:spLocks/>
              </p:cNvSpPr>
              <p:nvPr/>
            </p:nvSpPr>
            <p:spPr bwMode="auto">
              <a:xfrm>
                <a:off x="4108" y="1845"/>
                <a:ext cx="80" cy="55"/>
              </a:xfrm>
              <a:custGeom>
                <a:avLst/>
                <a:gdLst>
                  <a:gd name="T0" fmla="*/ 0 w 80"/>
                  <a:gd name="T1" fmla="*/ 55 h 55"/>
                  <a:gd name="T2" fmla="*/ 80 w 80"/>
                  <a:gd name="T3" fmla="*/ 7 h 55"/>
                  <a:gd name="T4" fmla="*/ 80 w 80"/>
                  <a:gd name="T5" fmla="*/ 0 h 55"/>
                  <a:gd name="T6" fmla="*/ 0 w 80"/>
                  <a:gd name="T7" fmla="*/ 46 h 55"/>
                  <a:gd name="T8" fmla="*/ 0 w 80"/>
                  <a:gd name="T9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55">
                    <a:moveTo>
                      <a:pt x="0" y="55"/>
                    </a:moveTo>
                    <a:lnTo>
                      <a:pt x="80" y="7"/>
                    </a:lnTo>
                    <a:lnTo>
                      <a:pt x="80" y="0"/>
                    </a:lnTo>
                    <a:lnTo>
                      <a:pt x="0" y="46"/>
                    </a:lnTo>
                    <a:lnTo>
                      <a:pt x="0" y="55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Freeform 51"/>
              <p:cNvSpPr>
                <a:spLocks/>
              </p:cNvSpPr>
              <p:nvPr/>
            </p:nvSpPr>
            <p:spPr bwMode="auto">
              <a:xfrm>
                <a:off x="4108" y="1912"/>
                <a:ext cx="80" cy="55"/>
              </a:xfrm>
              <a:custGeom>
                <a:avLst/>
                <a:gdLst>
                  <a:gd name="T0" fmla="*/ 0 w 80"/>
                  <a:gd name="T1" fmla="*/ 55 h 55"/>
                  <a:gd name="T2" fmla="*/ 80 w 80"/>
                  <a:gd name="T3" fmla="*/ 7 h 55"/>
                  <a:gd name="T4" fmla="*/ 80 w 80"/>
                  <a:gd name="T5" fmla="*/ 0 h 55"/>
                  <a:gd name="T6" fmla="*/ 0 w 80"/>
                  <a:gd name="T7" fmla="*/ 46 h 55"/>
                  <a:gd name="T8" fmla="*/ 0 w 80"/>
                  <a:gd name="T9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55">
                    <a:moveTo>
                      <a:pt x="0" y="55"/>
                    </a:moveTo>
                    <a:lnTo>
                      <a:pt x="80" y="7"/>
                    </a:lnTo>
                    <a:lnTo>
                      <a:pt x="80" y="0"/>
                    </a:lnTo>
                    <a:lnTo>
                      <a:pt x="0" y="46"/>
                    </a:lnTo>
                    <a:lnTo>
                      <a:pt x="0" y="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Freeform 52"/>
              <p:cNvSpPr>
                <a:spLocks/>
              </p:cNvSpPr>
              <p:nvPr/>
            </p:nvSpPr>
            <p:spPr bwMode="auto">
              <a:xfrm>
                <a:off x="4108" y="1912"/>
                <a:ext cx="80" cy="55"/>
              </a:xfrm>
              <a:custGeom>
                <a:avLst/>
                <a:gdLst>
                  <a:gd name="T0" fmla="*/ 0 w 80"/>
                  <a:gd name="T1" fmla="*/ 55 h 55"/>
                  <a:gd name="T2" fmla="*/ 80 w 80"/>
                  <a:gd name="T3" fmla="*/ 7 h 55"/>
                  <a:gd name="T4" fmla="*/ 80 w 80"/>
                  <a:gd name="T5" fmla="*/ 0 h 55"/>
                  <a:gd name="T6" fmla="*/ 0 w 80"/>
                  <a:gd name="T7" fmla="*/ 46 h 55"/>
                  <a:gd name="T8" fmla="*/ 0 w 80"/>
                  <a:gd name="T9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55">
                    <a:moveTo>
                      <a:pt x="0" y="55"/>
                    </a:moveTo>
                    <a:lnTo>
                      <a:pt x="80" y="7"/>
                    </a:lnTo>
                    <a:lnTo>
                      <a:pt x="80" y="0"/>
                    </a:lnTo>
                    <a:lnTo>
                      <a:pt x="0" y="46"/>
                    </a:lnTo>
                    <a:lnTo>
                      <a:pt x="0" y="55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Freeform 53"/>
              <p:cNvSpPr>
                <a:spLocks/>
              </p:cNvSpPr>
              <p:nvPr/>
            </p:nvSpPr>
            <p:spPr bwMode="auto">
              <a:xfrm>
                <a:off x="4106" y="1979"/>
                <a:ext cx="82" cy="56"/>
              </a:xfrm>
              <a:custGeom>
                <a:avLst/>
                <a:gdLst>
                  <a:gd name="T0" fmla="*/ 0 w 82"/>
                  <a:gd name="T1" fmla="*/ 56 h 56"/>
                  <a:gd name="T2" fmla="*/ 82 w 82"/>
                  <a:gd name="T3" fmla="*/ 8 h 56"/>
                  <a:gd name="T4" fmla="*/ 82 w 82"/>
                  <a:gd name="T5" fmla="*/ 0 h 56"/>
                  <a:gd name="T6" fmla="*/ 0 w 82"/>
                  <a:gd name="T7" fmla="*/ 46 h 56"/>
                  <a:gd name="T8" fmla="*/ 0 w 82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6">
                    <a:moveTo>
                      <a:pt x="0" y="56"/>
                    </a:moveTo>
                    <a:lnTo>
                      <a:pt x="82" y="8"/>
                    </a:lnTo>
                    <a:lnTo>
                      <a:pt x="82" y="0"/>
                    </a:lnTo>
                    <a:lnTo>
                      <a:pt x="0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Freeform 54"/>
              <p:cNvSpPr>
                <a:spLocks/>
              </p:cNvSpPr>
              <p:nvPr/>
            </p:nvSpPr>
            <p:spPr bwMode="auto">
              <a:xfrm>
                <a:off x="4106" y="1979"/>
                <a:ext cx="82" cy="56"/>
              </a:xfrm>
              <a:custGeom>
                <a:avLst/>
                <a:gdLst>
                  <a:gd name="T0" fmla="*/ 0 w 82"/>
                  <a:gd name="T1" fmla="*/ 56 h 56"/>
                  <a:gd name="T2" fmla="*/ 82 w 82"/>
                  <a:gd name="T3" fmla="*/ 8 h 56"/>
                  <a:gd name="T4" fmla="*/ 82 w 82"/>
                  <a:gd name="T5" fmla="*/ 0 h 56"/>
                  <a:gd name="T6" fmla="*/ 0 w 82"/>
                  <a:gd name="T7" fmla="*/ 46 h 56"/>
                  <a:gd name="T8" fmla="*/ 0 w 82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6">
                    <a:moveTo>
                      <a:pt x="0" y="56"/>
                    </a:moveTo>
                    <a:lnTo>
                      <a:pt x="82" y="8"/>
                    </a:lnTo>
                    <a:lnTo>
                      <a:pt x="82" y="0"/>
                    </a:lnTo>
                    <a:lnTo>
                      <a:pt x="0" y="46"/>
                    </a:lnTo>
                    <a:lnTo>
                      <a:pt x="0" y="56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" name="Freeform 55"/>
              <p:cNvSpPr>
                <a:spLocks/>
              </p:cNvSpPr>
              <p:nvPr/>
            </p:nvSpPr>
            <p:spPr bwMode="auto">
              <a:xfrm>
                <a:off x="4106" y="2046"/>
                <a:ext cx="82" cy="56"/>
              </a:xfrm>
              <a:custGeom>
                <a:avLst/>
                <a:gdLst>
                  <a:gd name="T0" fmla="*/ 0 w 82"/>
                  <a:gd name="T1" fmla="*/ 56 h 56"/>
                  <a:gd name="T2" fmla="*/ 82 w 82"/>
                  <a:gd name="T3" fmla="*/ 8 h 56"/>
                  <a:gd name="T4" fmla="*/ 82 w 82"/>
                  <a:gd name="T5" fmla="*/ 0 h 56"/>
                  <a:gd name="T6" fmla="*/ 0 w 82"/>
                  <a:gd name="T7" fmla="*/ 46 h 56"/>
                  <a:gd name="T8" fmla="*/ 0 w 82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6">
                    <a:moveTo>
                      <a:pt x="0" y="56"/>
                    </a:moveTo>
                    <a:lnTo>
                      <a:pt x="82" y="8"/>
                    </a:lnTo>
                    <a:lnTo>
                      <a:pt x="82" y="0"/>
                    </a:lnTo>
                    <a:lnTo>
                      <a:pt x="0" y="4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Freeform 56"/>
              <p:cNvSpPr>
                <a:spLocks/>
              </p:cNvSpPr>
              <p:nvPr/>
            </p:nvSpPr>
            <p:spPr bwMode="auto">
              <a:xfrm>
                <a:off x="4106" y="2046"/>
                <a:ext cx="82" cy="56"/>
              </a:xfrm>
              <a:custGeom>
                <a:avLst/>
                <a:gdLst>
                  <a:gd name="T0" fmla="*/ 0 w 82"/>
                  <a:gd name="T1" fmla="*/ 56 h 56"/>
                  <a:gd name="T2" fmla="*/ 82 w 82"/>
                  <a:gd name="T3" fmla="*/ 8 h 56"/>
                  <a:gd name="T4" fmla="*/ 82 w 82"/>
                  <a:gd name="T5" fmla="*/ 0 h 56"/>
                  <a:gd name="T6" fmla="*/ 0 w 82"/>
                  <a:gd name="T7" fmla="*/ 46 h 56"/>
                  <a:gd name="T8" fmla="*/ 0 w 82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6">
                    <a:moveTo>
                      <a:pt x="0" y="56"/>
                    </a:moveTo>
                    <a:lnTo>
                      <a:pt x="82" y="8"/>
                    </a:lnTo>
                    <a:lnTo>
                      <a:pt x="82" y="0"/>
                    </a:lnTo>
                    <a:lnTo>
                      <a:pt x="0" y="46"/>
                    </a:lnTo>
                    <a:lnTo>
                      <a:pt x="0" y="56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Freeform 57"/>
              <p:cNvSpPr>
                <a:spLocks/>
              </p:cNvSpPr>
              <p:nvPr/>
            </p:nvSpPr>
            <p:spPr bwMode="auto">
              <a:xfrm>
                <a:off x="4108" y="1877"/>
                <a:ext cx="80" cy="56"/>
              </a:xfrm>
              <a:custGeom>
                <a:avLst/>
                <a:gdLst>
                  <a:gd name="T0" fmla="*/ 0 w 80"/>
                  <a:gd name="T1" fmla="*/ 56 h 56"/>
                  <a:gd name="T2" fmla="*/ 80 w 80"/>
                  <a:gd name="T3" fmla="*/ 8 h 56"/>
                  <a:gd name="T4" fmla="*/ 80 w 80"/>
                  <a:gd name="T5" fmla="*/ 0 h 56"/>
                  <a:gd name="T6" fmla="*/ 0 w 80"/>
                  <a:gd name="T7" fmla="*/ 48 h 56"/>
                  <a:gd name="T8" fmla="*/ 0 w 80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56">
                    <a:moveTo>
                      <a:pt x="0" y="56"/>
                    </a:moveTo>
                    <a:lnTo>
                      <a:pt x="80" y="8"/>
                    </a:lnTo>
                    <a:lnTo>
                      <a:pt x="80" y="0"/>
                    </a:lnTo>
                    <a:lnTo>
                      <a:pt x="0" y="4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Freeform 58"/>
              <p:cNvSpPr>
                <a:spLocks/>
              </p:cNvSpPr>
              <p:nvPr/>
            </p:nvSpPr>
            <p:spPr bwMode="auto">
              <a:xfrm>
                <a:off x="4108" y="1877"/>
                <a:ext cx="80" cy="56"/>
              </a:xfrm>
              <a:custGeom>
                <a:avLst/>
                <a:gdLst>
                  <a:gd name="T0" fmla="*/ 0 w 80"/>
                  <a:gd name="T1" fmla="*/ 56 h 56"/>
                  <a:gd name="T2" fmla="*/ 80 w 80"/>
                  <a:gd name="T3" fmla="*/ 8 h 56"/>
                  <a:gd name="T4" fmla="*/ 80 w 80"/>
                  <a:gd name="T5" fmla="*/ 0 h 56"/>
                  <a:gd name="T6" fmla="*/ 0 w 80"/>
                  <a:gd name="T7" fmla="*/ 48 h 56"/>
                  <a:gd name="T8" fmla="*/ 0 w 80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56">
                    <a:moveTo>
                      <a:pt x="0" y="56"/>
                    </a:moveTo>
                    <a:lnTo>
                      <a:pt x="80" y="8"/>
                    </a:lnTo>
                    <a:lnTo>
                      <a:pt x="80" y="0"/>
                    </a:lnTo>
                    <a:lnTo>
                      <a:pt x="0" y="48"/>
                    </a:lnTo>
                    <a:lnTo>
                      <a:pt x="0" y="56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" name="Freeform 59"/>
              <p:cNvSpPr>
                <a:spLocks/>
              </p:cNvSpPr>
              <p:nvPr/>
            </p:nvSpPr>
            <p:spPr bwMode="auto">
              <a:xfrm>
                <a:off x="4108" y="1944"/>
                <a:ext cx="80" cy="56"/>
              </a:xfrm>
              <a:custGeom>
                <a:avLst/>
                <a:gdLst>
                  <a:gd name="T0" fmla="*/ 0 w 80"/>
                  <a:gd name="T1" fmla="*/ 56 h 56"/>
                  <a:gd name="T2" fmla="*/ 80 w 80"/>
                  <a:gd name="T3" fmla="*/ 8 h 56"/>
                  <a:gd name="T4" fmla="*/ 80 w 80"/>
                  <a:gd name="T5" fmla="*/ 0 h 56"/>
                  <a:gd name="T6" fmla="*/ 0 w 80"/>
                  <a:gd name="T7" fmla="*/ 48 h 56"/>
                  <a:gd name="T8" fmla="*/ 0 w 80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56">
                    <a:moveTo>
                      <a:pt x="0" y="56"/>
                    </a:moveTo>
                    <a:lnTo>
                      <a:pt x="80" y="8"/>
                    </a:lnTo>
                    <a:lnTo>
                      <a:pt x="80" y="0"/>
                    </a:lnTo>
                    <a:lnTo>
                      <a:pt x="0" y="4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" name="Freeform 60"/>
              <p:cNvSpPr>
                <a:spLocks/>
              </p:cNvSpPr>
              <p:nvPr/>
            </p:nvSpPr>
            <p:spPr bwMode="auto">
              <a:xfrm>
                <a:off x="4108" y="1944"/>
                <a:ext cx="80" cy="56"/>
              </a:xfrm>
              <a:custGeom>
                <a:avLst/>
                <a:gdLst>
                  <a:gd name="T0" fmla="*/ 0 w 80"/>
                  <a:gd name="T1" fmla="*/ 56 h 56"/>
                  <a:gd name="T2" fmla="*/ 80 w 80"/>
                  <a:gd name="T3" fmla="*/ 8 h 56"/>
                  <a:gd name="T4" fmla="*/ 80 w 80"/>
                  <a:gd name="T5" fmla="*/ 0 h 56"/>
                  <a:gd name="T6" fmla="*/ 0 w 80"/>
                  <a:gd name="T7" fmla="*/ 48 h 56"/>
                  <a:gd name="T8" fmla="*/ 0 w 80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56">
                    <a:moveTo>
                      <a:pt x="0" y="56"/>
                    </a:moveTo>
                    <a:lnTo>
                      <a:pt x="80" y="8"/>
                    </a:lnTo>
                    <a:lnTo>
                      <a:pt x="80" y="0"/>
                    </a:lnTo>
                    <a:lnTo>
                      <a:pt x="0" y="48"/>
                    </a:lnTo>
                    <a:lnTo>
                      <a:pt x="0" y="56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Freeform 61"/>
              <p:cNvSpPr>
                <a:spLocks/>
              </p:cNvSpPr>
              <p:nvPr/>
            </p:nvSpPr>
            <p:spPr bwMode="auto">
              <a:xfrm>
                <a:off x="4106" y="2012"/>
                <a:ext cx="82" cy="55"/>
              </a:xfrm>
              <a:custGeom>
                <a:avLst/>
                <a:gdLst>
                  <a:gd name="T0" fmla="*/ 0 w 82"/>
                  <a:gd name="T1" fmla="*/ 55 h 55"/>
                  <a:gd name="T2" fmla="*/ 82 w 82"/>
                  <a:gd name="T3" fmla="*/ 7 h 55"/>
                  <a:gd name="T4" fmla="*/ 82 w 82"/>
                  <a:gd name="T5" fmla="*/ 0 h 55"/>
                  <a:gd name="T6" fmla="*/ 0 w 82"/>
                  <a:gd name="T7" fmla="*/ 47 h 55"/>
                  <a:gd name="T8" fmla="*/ 0 w 82"/>
                  <a:gd name="T9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5">
                    <a:moveTo>
                      <a:pt x="0" y="55"/>
                    </a:moveTo>
                    <a:lnTo>
                      <a:pt x="82" y="7"/>
                    </a:lnTo>
                    <a:lnTo>
                      <a:pt x="82" y="0"/>
                    </a:lnTo>
                    <a:lnTo>
                      <a:pt x="0" y="47"/>
                    </a:lnTo>
                    <a:lnTo>
                      <a:pt x="0" y="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Freeform 62"/>
              <p:cNvSpPr>
                <a:spLocks/>
              </p:cNvSpPr>
              <p:nvPr/>
            </p:nvSpPr>
            <p:spPr bwMode="auto">
              <a:xfrm>
                <a:off x="4106" y="2012"/>
                <a:ext cx="82" cy="55"/>
              </a:xfrm>
              <a:custGeom>
                <a:avLst/>
                <a:gdLst>
                  <a:gd name="T0" fmla="*/ 0 w 82"/>
                  <a:gd name="T1" fmla="*/ 55 h 55"/>
                  <a:gd name="T2" fmla="*/ 82 w 82"/>
                  <a:gd name="T3" fmla="*/ 7 h 55"/>
                  <a:gd name="T4" fmla="*/ 82 w 82"/>
                  <a:gd name="T5" fmla="*/ 0 h 55"/>
                  <a:gd name="T6" fmla="*/ 0 w 82"/>
                  <a:gd name="T7" fmla="*/ 47 h 55"/>
                  <a:gd name="T8" fmla="*/ 0 w 82"/>
                  <a:gd name="T9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5">
                    <a:moveTo>
                      <a:pt x="0" y="55"/>
                    </a:moveTo>
                    <a:lnTo>
                      <a:pt x="82" y="7"/>
                    </a:lnTo>
                    <a:lnTo>
                      <a:pt x="82" y="0"/>
                    </a:lnTo>
                    <a:lnTo>
                      <a:pt x="0" y="47"/>
                    </a:lnTo>
                    <a:lnTo>
                      <a:pt x="0" y="55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Freeform 63"/>
              <p:cNvSpPr>
                <a:spLocks/>
              </p:cNvSpPr>
              <p:nvPr/>
            </p:nvSpPr>
            <p:spPr bwMode="auto">
              <a:xfrm>
                <a:off x="4108" y="1835"/>
                <a:ext cx="80" cy="56"/>
              </a:xfrm>
              <a:custGeom>
                <a:avLst/>
                <a:gdLst>
                  <a:gd name="T0" fmla="*/ 0 w 80"/>
                  <a:gd name="T1" fmla="*/ 48 h 56"/>
                  <a:gd name="T2" fmla="*/ 0 w 80"/>
                  <a:gd name="T3" fmla="*/ 56 h 56"/>
                  <a:gd name="T4" fmla="*/ 80 w 80"/>
                  <a:gd name="T5" fmla="*/ 10 h 56"/>
                  <a:gd name="T6" fmla="*/ 80 w 80"/>
                  <a:gd name="T7" fmla="*/ 0 h 56"/>
                  <a:gd name="T8" fmla="*/ 0 w 80"/>
                  <a:gd name="T9" fmla="*/ 4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56">
                    <a:moveTo>
                      <a:pt x="0" y="48"/>
                    </a:moveTo>
                    <a:lnTo>
                      <a:pt x="0" y="56"/>
                    </a:lnTo>
                    <a:lnTo>
                      <a:pt x="80" y="10"/>
                    </a:lnTo>
                    <a:lnTo>
                      <a:pt x="80" y="0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C3C3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Freeform 64"/>
              <p:cNvSpPr>
                <a:spLocks/>
              </p:cNvSpPr>
              <p:nvPr/>
            </p:nvSpPr>
            <p:spPr bwMode="auto">
              <a:xfrm>
                <a:off x="4108" y="1835"/>
                <a:ext cx="80" cy="56"/>
              </a:xfrm>
              <a:custGeom>
                <a:avLst/>
                <a:gdLst>
                  <a:gd name="T0" fmla="*/ 0 w 80"/>
                  <a:gd name="T1" fmla="*/ 48 h 56"/>
                  <a:gd name="T2" fmla="*/ 0 w 80"/>
                  <a:gd name="T3" fmla="*/ 56 h 56"/>
                  <a:gd name="T4" fmla="*/ 80 w 80"/>
                  <a:gd name="T5" fmla="*/ 10 h 56"/>
                  <a:gd name="T6" fmla="*/ 80 w 80"/>
                  <a:gd name="T7" fmla="*/ 0 h 56"/>
                  <a:gd name="T8" fmla="*/ 0 w 80"/>
                  <a:gd name="T9" fmla="*/ 4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56">
                    <a:moveTo>
                      <a:pt x="0" y="48"/>
                    </a:moveTo>
                    <a:lnTo>
                      <a:pt x="0" y="56"/>
                    </a:lnTo>
                    <a:lnTo>
                      <a:pt x="80" y="10"/>
                    </a:lnTo>
                    <a:lnTo>
                      <a:pt x="80" y="0"/>
                    </a:lnTo>
                    <a:lnTo>
                      <a:pt x="0" y="48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Freeform 65"/>
              <p:cNvSpPr>
                <a:spLocks/>
              </p:cNvSpPr>
              <p:nvPr/>
            </p:nvSpPr>
            <p:spPr bwMode="auto">
              <a:xfrm>
                <a:off x="4108" y="1902"/>
                <a:ext cx="80" cy="58"/>
              </a:xfrm>
              <a:custGeom>
                <a:avLst/>
                <a:gdLst>
                  <a:gd name="T0" fmla="*/ 0 w 80"/>
                  <a:gd name="T1" fmla="*/ 48 h 58"/>
                  <a:gd name="T2" fmla="*/ 0 w 80"/>
                  <a:gd name="T3" fmla="*/ 58 h 58"/>
                  <a:gd name="T4" fmla="*/ 80 w 80"/>
                  <a:gd name="T5" fmla="*/ 10 h 58"/>
                  <a:gd name="T6" fmla="*/ 80 w 80"/>
                  <a:gd name="T7" fmla="*/ 0 h 58"/>
                  <a:gd name="T8" fmla="*/ 0 w 80"/>
                  <a:gd name="T9" fmla="*/ 4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58">
                    <a:moveTo>
                      <a:pt x="0" y="48"/>
                    </a:moveTo>
                    <a:lnTo>
                      <a:pt x="0" y="58"/>
                    </a:lnTo>
                    <a:lnTo>
                      <a:pt x="80" y="10"/>
                    </a:lnTo>
                    <a:lnTo>
                      <a:pt x="80" y="0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C3C3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" name="Freeform 66"/>
              <p:cNvSpPr>
                <a:spLocks/>
              </p:cNvSpPr>
              <p:nvPr/>
            </p:nvSpPr>
            <p:spPr bwMode="auto">
              <a:xfrm>
                <a:off x="4108" y="1902"/>
                <a:ext cx="80" cy="58"/>
              </a:xfrm>
              <a:custGeom>
                <a:avLst/>
                <a:gdLst>
                  <a:gd name="T0" fmla="*/ 0 w 80"/>
                  <a:gd name="T1" fmla="*/ 48 h 58"/>
                  <a:gd name="T2" fmla="*/ 0 w 80"/>
                  <a:gd name="T3" fmla="*/ 58 h 58"/>
                  <a:gd name="T4" fmla="*/ 80 w 80"/>
                  <a:gd name="T5" fmla="*/ 10 h 58"/>
                  <a:gd name="T6" fmla="*/ 80 w 80"/>
                  <a:gd name="T7" fmla="*/ 0 h 58"/>
                  <a:gd name="T8" fmla="*/ 0 w 80"/>
                  <a:gd name="T9" fmla="*/ 4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58">
                    <a:moveTo>
                      <a:pt x="0" y="48"/>
                    </a:moveTo>
                    <a:lnTo>
                      <a:pt x="0" y="58"/>
                    </a:lnTo>
                    <a:lnTo>
                      <a:pt x="80" y="10"/>
                    </a:lnTo>
                    <a:lnTo>
                      <a:pt x="80" y="0"/>
                    </a:lnTo>
                    <a:lnTo>
                      <a:pt x="0" y="48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Freeform 67"/>
              <p:cNvSpPr>
                <a:spLocks/>
              </p:cNvSpPr>
              <p:nvPr/>
            </p:nvSpPr>
            <p:spPr bwMode="auto">
              <a:xfrm>
                <a:off x="4106" y="1969"/>
                <a:ext cx="82" cy="56"/>
              </a:xfrm>
              <a:custGeom>
                <a:avLst/>
                <a:gdLst>
                  <a:gd name="T0" fmla="*/ 0 w 82"/>
                  <a:gd name="T1" fmla="*/ 48 h 56"/>
                  <a:gd name="T2" fmla="*/ 0 w 82"/>
                  <a:gd name="T3" fmla="*/ 56 h 56"/>
                  <a:gd name="T4" fmla="*/ 82 w 82"/>
                  <a:gd name="T5" fmla="*/ 10 h 56"/>
                  <a:gd name="T6" fmla="*/ 82 w 82"/>
                  <a:gd name="T7" fmla="*/ 0 h 56"/>
                  <a:gd name="T8" fmla="*/ 0 w 82"/>
                  <a:gd name="T9" fmla="*/ 4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6">
                    <a:moveTo>
                      <a:pt x="0" y="48"/>
                    </a:moveTo>
                    <a:lnTo>
                      <a:pt x="0" y="56"/>
                    </a:lnTo>
                    <a:lnTo>
                      <a:pt x="82" y="10"/>
                    </a:lnTo>
                    <a:lnTo>
                      <a:pt x="82" y="0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C3C3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" name="Freeform 68"/>
              <p:cNvSpPr>
                <a:spLocks/>
              </p:cNvSpPr>
              <p:nvPr/>
            </p:nvSpPr>
            <p:spPr bwMode="auto">
              <a:xfrm>
                <a:off x="4106" y="1969"/>
                <a:ext cx="82" cy="56"/>
              </a:xfrm>
              <a:custGeom>
                <a:avLst/>
                <a:gdLst>
                  <a:gd name="T0" fmla="*/ 0 w 82"/>
                  <a:gd name="T1" fmla="*/ 48 h 56"/>
                  <a:gd name="T2" fmla="*/ 0 w 82"/>
                  <a:gd name="T3" fmla="*/ 56 h 56"/>
                  <a:gd name="T4" fmla="*/ 82 w 82"/>
                  <a:gd name="T5" fmla="*/ 10 h 56"/>
                  <a:gd name="T6" fmla="*/ 82 w 82"/>
                  <a:gd name="T7" fmla="*/ 0 h 56"/>
                  <a:gd name="T8" fmla="*/ 0 w 82"/>
                  <a:gd name="T9" fmla="*/ 4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6">
                    <a:moveTo>
                      <a:pt x="0" y="48"/>
                    </a:moveTo>
                    <a:lnTo>
                      <a:pt x="0" y="56"/>
                    </a:lnTo>
                    <a:lnTo>
                      <a:pt x="82" y="10"/>
                    </a:lnTo>
                    <a:lnTo>
                      <a:pt x="82" y="0"/>
                    </a:lnTo>
                    <a:lnTo>
                      <a:pt x="0" y="48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" name="Freeform 69"/>
              <p:cNvSpPr>
                <a:spLocks/>
              </p:cNvSpPr>
              <p:nvPr/>
            </p:nvSpPr>
            <p:spPr bwMode="auto">
              <a:xfrm>
                <a:off x="4106" y="2036"/>
                <a:ext cx="82" cy="56"/>
              </a:xfrm>
              <a:custGeom>
                <a:avLst/>
                <a:gdLst>
                  <a:gd name="T0" fmla="*/ 0 w 82"/>
                  <a:gd name="T1" fmla="*/ 48 h 56"/>
                  <a:gd name="T2" fmla="*/ 0 w 82"/>
                  <a:gd name="T3" fmla="*/ 56 h 56"/>
                  <a:gd name="T4" fmla="*/ 82 w 82"/>
                  <a:gd name="T5" fmla="*/ 10 h 56"/>
                  <a:gd name="T6" fmla="*/ 82 w 82"/>
                  <a:gd name="T7" fmla="*/ 0 h 56"/>
                  <a:gd name="T8" fmla="*/ 0 w 82"/>
                  <a:gd name="T9" fmla="*/ 4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6">
                    <a:moveTo>
                      <a:pt x="0" y="48"/>
                    </a:moveTo>
                    <a:lnTo>
                      <a:pt x="0" y="56"/>
                    </a:lnTo>
                    <a:lnTo>
                      <a:pt x="82" y="10"/>
                    </a:lnTo>
                    <a:lnTo>
                      <a:pt x="82" y="0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C3C3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" name="Freeform 70"/>
              <p:cNvSpPr>
                <a:spLocks/>
              </p:cNvSpPr>
              <p:nvPr/>
            </p:nvSpPr>
            <p:spPr bwMode="auto">
              <a:xfrm>
                <a:off x="4106" y="2036"/>
                <a:ext cx="82" cy="56"/>
              </a:xfrm>
              <a:custGeom>
                <a:avLst/>
                <a:gdLst>
                  <a:gd name="T0" fmla="*/ 0 w 82"/>
                  <a:gd name="T1" fmla="*/ 48 h 56"/>
                  <a:gd name="T2" fmla="*/ 0 w 82"/>
                  <a:gd name="T3" fmla="*/ 56 h 56"/>
                  <a:gd name="T4" fmla="*/ 82 w 82"/>
                  <a:gd name="T5" fmla="*/ 10 h 56"/>
                  <a:gd name="T6" fmla="*/ 82 w 82"/>
                  <a:gd name="T7" fmla="*/ 0 h 56"/>
                  <a:gd name="T8" fmla="*/ 0 w 82"/>
                  <a:gd name="T9" fmla="*/ 4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6">
                    <a:moveTo>
                      <a:pt x="0" y="48"/>
                    </a:moveTo>
                    <a:lnTo>
                      <a:pt x="0" y="56"/>
                    </a:lnTo>
                    <a:lnTo>
                      <a:pt x="82" y="10"/>
                    </a:lnTo>
                    <a:lnTo>
                      <a:pt x="82" y="0"/>
                    </a:lnTo>
                    <a:lnTo>
                      <a:pt x="0" y="48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" name="Freeform 71"/>
              <p:cNvSpPr>
                <a:spLocks/>
              </p:cNvSpPr>
              <p:nvPr/>
            </p:nvSpPr>
            <p:spPr bwMode="auto">
              <a:xfrm>
                <a:off x="4108" y="1870"/>
                <a:ext cx="80" cy="55"/>
              </a:xfrm>
              <a:custGeom>
                <a:avLst/>
                <a:gdLst>
                  <a:gd name="T0" fmla="*/ 0 w 80"/>
                  <a:gd name="T1" fmla="*/ 46 h 55"/>
                  <a:gd name="T2" fmla="*/ 0 w 80"/>
                  <a:gd name="T3" fmla="*/ 55 h 55"/>
                  <a:gd name="T4" fmla="*/ 80 w 80"/>
                  <a:gd name="T5" fmla="*/ 7 h 55"/>
                  <a:gd name="T6" fmla="*/ 80 w 80"/>
                  <a:gd name="T7" fmla="*/ 0 h 55"/>
                  <a:gd name="T8" fmla="*/ 0 w 80"/>
                  <a:gd name="T9" fmla="*/ 4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55">
                    <a:moveTo>
                      <a:pt x="0" y="46"/>
                    </a:moveTo>
                    <a:lnTo>
                      <a:pt x="0" y="55"/>
                    </a:lnTo>
                    <a:lnTo>
                      <a:pt x="80" y="7"/>
                    </a:lnTo>
                    <a:lnTo>
                      <a:pt x="80" y="0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C3C3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" name="Freeform 72"/>
              <p:cNvSpPr>
                <a:spLocks/>
              </p:cNvSpPr>
              <p:nvPr/>
            </p:nvSpPr>
            <p:spPr bwMode="auto">
              <a:xfrm>
                <a:off x="4108" y="1870"/>
                <a:ext cx="80" cy="55"/>
              </a:xfrm>
              <a:custGeom>
                <a:avLst/>
                <a:gdLst>
                  <a:gd name="T0" fmla="*/ 0 w 80"/>
                  <a:gd name="T1" fmla="*/ 46 h 55"/>
                  <a:gd name="T2" fmla="*/ 0 w 80"/>
                  <a:gd name="T3" fmla="*/ 55 h 55"/>
                  <a:gd name="T4" fmla="*/ 80 w 80"/>
                  <a:gd name="T5" fmla="*/ 7 h 55"/>
                  <a:gd name="T6" fmla="*/ 80 w 80"/>
                  <a:gd name="T7" fmla="*/ 0 h 55"/>
                  <a:gd name="T8" fmla="*/ 0 w 80"/>
                  <a:gd name="T9" fmla="*/ 4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55">
                    <a:moveTo>
                      <a:pt x="0" y="46"/>
                    </a:moveTo>
                    <a:lnTo>
                      <a:pt x="0" y="55"/>
                    </a:lnTo>
                    <a:lnTo>
                      <a:pt x="80" y="7"/>
                    </a:lnTo>
                    <a:lnTo>
                      <a:pt x="80" y="0"/>
                    </a:lnTo>
                    <a:lnTo>
                      <a:pt x="0" y="46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" name="Freeform 73"/>
              <p:cNvSpPr>
                <a:spLocks/>
              </p:cNvSpPr>
              <p:nvPr/>
            </p:nvSpPr>
            <p:spPr bwMode="auto">
              <a:xfrm>
                <a:off x="4108" y="1937"/>
                <a:ext cx="80" cy="55"/>
              </a:xfrm>
              <a:custGeom>
                <a:avLst/>
                <a:gdLst>
                  <a:gd name="T0" fmla="*/ 0 w 80"/>
                  <a:gd name="T1" fmla="*/ 46 h 55"/>
                  <a:gd name="T2" fmla="*/ 0 w 80"/>
                  <a:gd name="T3" fmla="*/ 55 h 55"/>
                  <a:gd name="T4" fmla="*/ 80 w 80"/>
                  <a:gd name="T5" fmla="*/ 7 h 55"/>
                  <a:gd name="T6" fmla="*/ 80 w 80"/>
                  <a:gd name="T7" fmla="*/ 0 h 55"/>
                  <a:gd name="T8" fmla="*/ 0 w 80"/>
                  <a:gd name="T9" fmla="*/ 4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55">
                    <a:moveTo>
                      <a:pt x="0" y="46"/>
                    </a:moveTo>
                    <a:lnTo>
                      <a:pt x="0" y="55"/>
                    </a:lnTo>
                    <a:lnTo>
                      <a:pt x="80" y="7"/>
                    </a:lnTo>
                    <a:lnTo>
                      <a:pt x="80" y="0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C3C3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" name="Freeform 74"/>
              <p:cNvSpPr>
                <a:spLocks/>
              </p:cNvSpPr>
              <p:nvPr/>
            </p:nvSpPr>
            <p:spPr bwMode="auto">
              <a:xfrm>
                <a:off x="4108" y="1937"/>
                <a:ext cx="80" cy="55"/>
              </a:xfrm>
              <a:custGeom>
                <a:avLst/>
                <a:gdLst>
                  <a:gd name="T0" fmla="*/ 0 w 80"/>
                  <a:gd name="T1" fmla="*/ 46 h 55"/>
                  <a:gd name="T2" fmla="*/ 0 w 80"/>
                  <a:gd name="T3" fmla="*/ 55 h 55"/>
                  <a:gd name="T4" fmla="*/ 80 w 80"/>
                  <a:gd name="T5" fmla="*/ 7 h 55"/>
                  <a:gd name="T6" fmla="*/ 80 w 80"/>
                  <a:gd name="T7" fmla="*/ 0 h 55"/>
                  <a:gd name="T8" fmla="*/ 0 w 80"/>
                  <a:gd name="T9" fmla="*/ 4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55">
                    <a:moveTo>
                      <a:pt x="0" y="46"/>
                    </a:moveTo>
                    <a:lnTo>
                      <a:pt x="0" y="55"/>
                    </a:lnTo>
                    <a:lnTo>
                      <a:pt x="80" y="7"/>
                    </a:lnTo>
                    <a:lnTo>
                      <a:pt x="80" y="0"/>
                    </a:lnTo>
                    <a:lnTo>
                      <a:pt x="0" y="46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" name="Freeform 75"/>
              <p:cNvSpPr>
                <a:spLocks/>
              </p:cNvSpPr>
              <p:nvPr/>
            </p:nvSpPr>
            <p:spPr bwMode="auto">
              <a:xfrm>
                <a:off x="4106" y="2004"/>
                <a:ext cx="82" cy="55"/>
              </a:xfrm>
              <a:custGeom>
                <a:avLst/>
                <a:gdLst>
                  <a:gd name="T0" fmla="*/ 0 w 82"/>
                  <a:gd name="T1" fmla="*/ 46 h 55"/>
                  <a:gd name="T2" fmla="*/ 0 w 82"/>
                  <a:gd name="T3" fmla="*/ 55 h 55"/>
                  <a:gd name="T4" fmla="*/ 82 w 82"/>
                  <a:gd name="T5" fmla="*/ 8 h 55"/>
                  <a:gd name="T6" fmla="*/ 82 w 82"/>
                  <a:gd name="T7" fmla="*/ 0 h 55"/>
                  <a:gd name="T8" fmla="*/ 0 w 82"/>
                  <a:gd name="T9" fmla="*/ 4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5">
                    <a:moveTo>
                      <a:pt x="0" y="46"/>
                    </a:moveTo>
                    <a:lnTo>
                      <a:pt x="0" y="55"/>
                    </a:lnTo>
                    <a:lnTo>
                      <a:pt x="82" y="8"/>
                    </a:lnTo>
                    <a:lnTo>
                      <a:pt x="82" y="0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C3C3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" name="Freeform 76"/>
              <p:cNvSpPr>
                <a:spLocks/>
              </p:cNvSpPr>
              <p:nvPr/>
            </p:nvSpPr>
            <p:spPr bwMode="auto">
              <a:xfrm>
                <a:off x="4106" y="2004"/>
                <a:ext cx="82" cy="55"/>
              </a:xfrm>
              <a:custGeom>
                <a:avLst/>
                <a:gdLst>
                  <a:gd name="T0" fmla="*/ 0 w 82"/>
                  <a:gd name="T1" fmla="*/ 46 h 55"/>
                  <a:gd name="T2" fmla="*/ 0 w 82"/>
                  <a:gd name="T3" fmla="*/ 55 h 55"/>
                  <a:gd name="T4" fmla="*/ 82 w 82"/>
                  <a:gd name="T5" fmla="*/ 8 h 55"/>
                  <a:gd name="T6" fmla="*/ 82 w 82"/>
                  <a:gd name="T7" fmla="*/ 0 h 55"/>
                  <a:gd name="T8" fmla="*/ 0 w 82"/>
                  <a:gd name="T9" fmla="*/ 4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5">
                    <a:moveTo>
                      <a:pt x="0" y="46"/>
                    </a:moveTo>
                    <a:lnTo>
                      <a:pt x="0" y="55"/>
                    </a:lnTo>
                    <a:lnTo>
                      <a:pt x="82" y="8"/>
                    </a:lnTo>
                    <a:lnTo>
                      <a:pt x="82" y="0"/>
                    </a:lnTo>
                    <a:lnTo>
                      <a:pt x="0" y="46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Freeform 77"/>
              <p:cNvSpPr>
                <a:spLocks/>
              </p:cNvSpPr>
              <p:nvPr/>
            </p:nvSpPr>
            <p:spPr bwMode="auto">
              <a:xfrm>
                <a:off x="4108" y="1852"/>
                <a:ext cx="80" cy="56"/>
              </a:xfrm>
              <a:custGeom>
                <a:avLst/>
                <a:gdLst>
                  <a:gd name="T0" fmla="*/ 0 w 80"/>
                  <a:gd name="T1" fmla="*/ 48 h 56"/>
                  <a:gd name="T2" fmla="*/ 0 w 80"/>
                  <a:gd name="T3" fmla="*/ 56 h 56"/>
                  <a:gd name="T4" fmla="*/ 80 w 80"/>
                  <a:gd name="T5" fmla="*/ 8 h 56"/>
                  <a:gd name="T6" fmla="*/ 80 w 80"/>
                  <a:gd name="T7" fmla="*/ 0 h 56"/>
                  <a:gd name="T8" fmla="*/ 0 w 80"/>
                  <a:gd name="T9" fmla="*/ 4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56">
                    <a:moveTo>
                      <a:pt x="0" y="48"/>
                    </a:moveTo>
                    <a:lnTo>
                      <a:pt x="0" y="56"/>
                    </a:lnTo>
                    <a:lnTo>
                      <a:pt x="80" y="8"/>
                    </a:lnTo>
                    <a:lnTo>
                      <a:pt x="80" y="0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C3C3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" name="Freeform 78"/>
              <p:cNvSpPr>
                <a:spLocks/>
              </p:cNvSpPr>
              <p:nvPr/>
            </p:nvSpPr>
            <p:spPr bwMode="auto">
              <a:xfrm>
                <a:off x="4108" y="1852"/>
                <a:ext cx="80" cy="56"/>
              </a:xfrm>
              <a:custGeom>
                <a:avLst/>
                <a:gdLst>
                  <a:gd name="T0" fmla="*/ 0 w 80"/>
                  <a:gd name="T1" fmla="*/ 48 h 56"/>
                  <a:gd name="T2" fmla="*/ 0 w 80"/>
                  <a:gd name="T3" fmla="*/ 56 h 56"/>
                  <a:gd name="T4" fmla="*/ 80 w 80"/>
                  <a:gd name="T5" fmla="*/ 8 h 56"/>
                  <a:gd name="T6" fmla="*/ 80 w 80"/>
                  <a:gd name="T7" fmla="*/ 0 h 56"/>
                  <a:gd name="T8" fmla="*/ 0 w 80"/>
                  <a:gd name="T9" fmla="*/ 4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56">
                    <a:moveTo>
                      <a:pt x="0" y="48"/>
                    </a:moveTo>
                    <a:lnTo>
                      <a:pt x="0" y="56"/>
                    </a:lnTo>
                    <a:lnTo>
                      <a:pt x="80" y="8"/>
                    </a:lnTo>
                    <a:lnTo>
                      <a:pt x="80" y="0"/>
                    </a:lnTo>
                    <a:lnTo>
                      <a:pt x="0" y="48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" name="Freeform 79"/>
              <p:cNvSpPr>
                <a:spLocks/>
              </p:cNvSpPr>
              <p:nvPr/>
            </p:nvSpPr>
            <p:spPr bwMode="auto">
              <a:xfrm>
                <a:off x="4108" y="1919"/>
                <a:ext cx="80" cy="56"/>
              </a:xfrm>
              <a:custGeom>
                <a:avLst/>
                <a:gdLst>
                  <a:gd name="T0" fmla="*/ 0 w 80"/>
                  <a:gd name="T1" fmla="*/ 48 h 56"/>
                  <a:gd name="T2" fmla="*/ 0 w 80"/>
                  <a:gd name="T3" fmla="*/ 56 h 56"/>
                  <a:gd name="T4" fmla="*/ 80 w 80"/>
                  <a:gd name="T5" fmla="*/ 8 h 56"/>
                  <a:gd name="T6" fmla="*/ 80 w 80"/>
                  <a:gd name="T7" fmla="*/ 0 h 56"/>
                  <a:gd name="T8" fmla="*/ 0 w 80"/>
                  <a:gd name="T9" fmla="*/ 4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56">
                    <a:moveTo>
                      <a:pt x="0" y="48"/>
                    </a:moveTo>
                    <a:lnTo>
                      <a:pt x="0" y="56"/>
                    </a:lnTo>
                    <a:lnTo>
                      <a:pt x="80" y="8"/>
                    </a:lnTo>
                    <a:lnTo>
                      <a:pt x="80" y="0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C3C3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" name="Freeform 80"/>
              <p:cNvSpPr>
                <a:spLocks/>
              </p:cNvSpPr>
              <p:nvPr/>
            </p:nvSpPr>
            <p:spPr bwMode="auto">
              <a:xfrm>
                <a:off x="4108" y="1919"/>
                <a:ext cx="80" cy="56"/>
              </a:xfrm>
              <a:custGeom>
                <a:avLst/>
                <a:gdLst>
                  <a:gd name="T0" fmla="*/ 0 w 80"/>
                  <a:gd name="T1" fmla="*/ 48 h 56"/>
                  <a:gd name="T2" fmla="*/ 0 w 80"/>
                  <a:gd name="T3" fmla="*/ 56 h 56"/>
                  <a:gd name="T4" fmla="*/ 80 w 80"/>
                  <a:gd name="T5" fmla="*/ 8 h 56"/>
                  <a:gd name="T6" fmla="*/ 80 w 80"/>
                  <a:gd name="T7" fmla="*/ 0 h 56"/>
                  <a:gd name="T8" fmla="*/ 0 w 80"/>
                  <a:gd name="T9" fmla="*/ 4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56">
                    <a:moveTo>
                      <a:pt x="0" y="48"/>
                    </a:moveTo>
                    <a:lnTo>
                      <a:pt x="0" y="56"/>
                    </a:lnTo>
                    <a:lnTo>
                      <a:pt x="80" y="8"/>
                    </a:lnTo>
                    <a:lnTo>
                      <a:pt x="80" y="0"/>
                    </a:lnTo>
                    <a:lnTo>
                      <a:pt x="0" y="48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" name="Freeform 81"/>
              <p:cNvSpPr>
                <a:spLocks/>
              </p:cNvSpPr>
              <p:nvPr/>
            </p:nvSpPr>
            <p:spPr bwMode="auto">
              <a:xfrm>
                <a:off x="4106" y="1987"/>
                <a:ext cx="82" cy="55"/>
              </a:xfrm>
              <a:custGeom>
                <a:avLst/>
                <a:gdLst>
                  <a:gd name="T0" fmla="*/ 0 w 82"/>
                  <a:gd name="T1" fmla="*/ 48 h 55"/>
                  <a:gd name="T2" fmla="*/ 0 w 82"/>
                  <a:gd name="T3" fmla="*/ 55 h 55"/>
                  <a:gd name="T4" fmla="*/ 82 w 82"/>
                  <a:gd name="T5" fmla="*/ 7 h 55"/>
                  <a:gd name="T6" fmla="*/ 82 w 82"/>
                  <a:gd name="T7" fmla="*/ 0 h 55"/>
                  <a:gd name="T8" fmla="*/ 0 w 82"/>
                  <a:gd name="T9" fmla="*/ 4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5">
                    <a:moveTo>
                      <a:pt x="0" y="48"/>
                    </a:moveTo>
                    <a:lnTo>
                      <a:pt x="0" y="55"/>
                    </a:lnTo>
                    <a:lnTo>
                      <a:pt x="82" y="7"/>
                    </a:lnTo>
                    <a:lnTo>
                      <a:pt x="82" y="0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C3C3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Freeform 82"/>
              <p:cNvSpPr>
                <a:spLocks/>
              </p:cNvSpPr>
              <p:nvPr/>
            </p:nvSpPr>
            <p:spPr bwMode="auto">
              <a:xfrm>
                <a:off x="4106" y="1987"/>
                <a:ext cx="82" cy="55"/>
              </a:xfrm>
              <a:custGeom>
                <a:avLst/>
                <a:gdLst>
                  <a:gd name="T0" fmla="*/ 0 w 82"/>
                  <a:gd name="T1" fmla="*/ 48 h 55"/>
                  <a:gd name="T2" fmla="*/ 0 w 82"/>
                  <a:gd name="T3" fmla="*/ 55 h 55"/>
                  <a:gd name="T4" fmla="*/ 82 w 82"/>
                  <a:gd name="T5" fmla="*/ 7 h 55"/>
                  <a:gd name="T6" fmla="*/ 82 w 82"/>
                  <a:gd name="T7" fmla="*/ 0 h 55"/>
                  <a:gd name="T8" fmla="*/ 0 w 82"/>
                  <a:gd name="T9" fmla="*/ 4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5">
                    <a:moveTo>
                      <a:pt x="0" y="48"/>
                    </a:moveTo>
                    <a:lnTo>
                      <a:pt x="0" y="55"/>
                    </a:lnTo>
                    <a:lnTo>
                      <a:pt x="82" y="7"/>
                    </a:lnTo>
                    <a:lnTo>
                      <a:pt x="82" y="0"/>
                    </a:lnTo>
                    <a:lnTo>
                      <a:pt x="0" y="48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Freeform 83"/>
              <p:cNvSpPr>
                <a:spLocks/>
              </p:cNvSpPr>
              <p:nvPr/>
            </p:nvSpPr>
            <p:spPr bwMode="auto">
              <a:xfrm>
                <a:off x="4108" y="1885"/>
                <a:ext cx="80" cy="57"/>
              </a:xfrm>
              <a:custGeom>
                <a:avLst/>
                <a:gdLst>
                  <a:gd name="T0" fmla="*/ 0 w 80"/>
                  <a:gd name="T1" fmla="*/ 48 h 57"/>
                  <a:gd name="T2" fmla="*/ 0 w 80"/>
                  <a:gd name="T3" fmla="*/ 57 h 57"/>
                  <a:gd name="T4" fmla="*/ 80 w 80"/>
                  <a:gd name="T5" fmla="*/ 9 h 57"/>
                  <a:gd name="T6" fmla="*/ 80 w 80"/>
                  <a:gd name="T7" fmla="*/ 0 h 57"/>
                  <a:gd name="T8" fmla="*/ 0 w 80"/>
                  <a:gd name="T9" fmla="*/ 4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57">
                    <a:moveTo>
                      <a:pt x="0" y="48"/>
                    </a:moveTo>
                    <a:lnTo>
                      <a:pt x="0" y="57"/>
                    </a:lnTo>
                    <a:lnTo>
                      <a:pt x="80" y="9"/>
                    </a:lnTo>
                    <a:lnTo>
                      <a:pt x="80" y="0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C3C3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Freeform 84"/>
              <p:cNvSpPr>
                <a:spLocks/>
              </p:cNvSpPr>
              <p:nvPr/>
            </p:nvSpPr>
            <p:spPr bwMode="auto">
              <a:xfrm>
                <a:off x="4108" y="1885"/>
                <a:ext cx="80" cy="57"/>
              </a:xfrm>
              <a:custGeom>
                <a:avLst/>
                <a:gdLst>
                  <a:gd name="T0" fmla="*/ 0 w 80"/>
                  <a:gd name="T1" fmla="*/ 48 h 57"/>
                  <a:gd name="T2" fmla="*/ 0 w 80"/>
                  <a:gd name="T3" fmla="*/ 57 h 57"/>
                  <a:gd name="T4" fmla="*/ 80 w 80"/>
                  <a:gd name="T5" fmla="*/ 9 h 57"/>
                  <a:gd name="T6" fmla="*/ 80 w 80"/>
                  <a:gd name="T7" fmla="*/ 0 h 57"/>
                  <a:gd name="T8" fmla="*/ 0 w 80"/>
                  <a:gd name="T9" fmla="*/ 4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57">
                    <a:moveTo>
                      <a:pt x="0" y="48"/>
                    </a:moveTo>
                    <a:lnTo>
                      <a:pt x="0" y="57"/>
                    </a:lnTo>
                    <a:lnTo>
                      <a:pt x="80" y="9"/>
                    </a:lnTo>
                    <a:lnTo>
                      <a:pt x="80" y="0"/>
                    </a:lnTo>
                    <a:lnTo>
                      <a:pt x="0" y="48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Freeform 85"/>
              <p:cNvSpPr>
                <a:spLocks/>
              </p:cNvSpPr>
              <p:nvPr/>
            </p:nvSpPr>
            <p:spPr bwMode="auto">
              <a:xfrm>
                <a:off x="4108" y="1952"/>
                <a:ext cx="80" cy="58"/>
              </a:xfrm>
              <a:custGeom>
                <a:avLst/>
                <a:gdLst>
                  <a:gd name="T0" fmla="*/ 0 w 80"/>
                  <a:gd name="T1" fmla="*/ 48 h 58"/>
                  <a:gd name="T2" fmla="*/ 0 w 80"/>
                  <a:gd name="T3" fmla="*/ 58 h 58"/>
                  <a:gd name="T4" fmla="*/ 80 w 80"/>
                  <a:gd name="T5" fmla="*/ 10 h 58"/>
                  <a:gd name="T6" fmla="*/ 80 w 80"/>
                  <a:gd name="T7" fmla="*/ 0 h 58"/>
                  <a:gd name="T8" fmla="*/ 0 w 80"/>
                  <a:gd name="T9" fmla="*/ 4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58">
                    <a:moveTo>
                      <a:pt x="0" y="48"/>
                    </a:moveTo>
                    <a:lnTo>
                      <a:pt x="0" y="58"/>
                    </a:lnTo>
                    <a:lnTo>
                      <a:pt x="80" y="10"/>
                    </a:lnTo>
                    <a:lnTo>
                      <a:pt x="80" y="0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C3C3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" name="Freeform 86"/>
              <p:cNvSpPr>
                <a:spLocks/>
              </p:cNvSpPr>
              <p:nvPr/>
            </p:nvSpPr>
            <p:spPr bwMode="auto">
              <a:xfrm>
                <a:off x="4108" y="1952"/>
                <a:ext cx="80" cy="58"/>
              </a:xfrm>
              <a:custGeom>
                <a:avLst/>
                <a:gdLst>
                  <a:gd name="T0" fmla="*/ 0 w 80"/>
                  <a:gd name="T1" fmla="*/ 48 h 58"/>
                  <a:gd name="T2" fmla="*/ 0 w 80"/>
                  <a:gd name="T3" fmla="*/ 58 h 58"/>
                  <a:gd name="T4" fmla="*/ 80 w 80"/>
                  <a:gd name="T5" fmla="*/ 10 h 58"/>
                  <a:gd name="T6" fmla="*/ 80 w 80"/>
                  <a:gd name="T7" fmla="*/ 0 h 58"/>
                  <a:gd name="T8" fmla="*/ 0 w 80"/>
                  <a:gd name="T9" fmla="*/ 4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58">
                    <a:moveTo>
                      <a:pt x="0" y="48"/>
                    </a:moveTo>
                    <a:lnTo>
                      <a:pt x="0" y="58"/>
                    </a:lnTo>
                    <a:lnTo>
                      <a:pt x="80" y="10"/>
                    </a:lnTo>
                    <a:lnTo>
                      <a:pt x="80" y="0"/>
                    </a:lnTo>
                    <a:lnTo>
                      <a:pt x="0" y="48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" name="Freeform 87"/>
              <p:cNvSpPr>
                <a:spLocks/>
              </p:cNvSpPr>
              <p:nvPr/>
            </p:nvSpPr>
            <p:spPr bwMode="auto">
              <a:xfrm>
                <a:off x="4106" y="2019"/>
                <a:ext cx="82" cy="58"/>
              </a:xfrm>
              <a:custGeom>
                <a:avLst/>
                <a:gdLst>
                  <a:gd name="T0" fmla="*/ 0 w 82"/>
                  <a:gd name="T1" fmla="*/ 48 h 58"/>
                  <a:gd name="T2" fmla="*/ 0 w 82"/>
                  <a:gd name="T3" fmla="*/ 58 h 58"/>
                  <a:gd name="T4" fmla="*/ 82 w 82"/>
                  <a:gd name="T5" fmla="*/ 10 h 58"/>
                  <a:gd name="T6" fmla="*/ 82 w 82"/>
                  <a:gd name="T7" fmla="*/ 0 h 58"/>
                  <a:gd name="T8" fmla="*/ 0 w 82"/>
                  <a:gd name="T9" fmla="*/ 4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8">
                    <a:moveTo>
                      <a:pt x="0" y="48"/>
                    </a:moveTo>
                    <a:lnTo>
                      <a:pt x="0" y="58"/>
                    </a:lnTo>
                    <a:lnTo>
                      <a:pt x="82" y="10"/>
                    </a:lnTo>
                    <a:lnTo>
                      <a:pt x="82" y="0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C3C3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Freeform 88"/>
              <p:cNvSpPr>
                <a:spLocks/>
              </p:cNvSpPr>
              <p:nvPr/>
            </p:nvSpPr>
            <p:spPr bwMode="auto">
              <a:xfrm>
                <a:off x="4106" y="2019"/>
                <a:ext cx="82" cy="58"/>
              </a:xfrm>
              <a:custGeom>
                <a:avLst/>
                <a:gdLst>
                  <a:gd name="T0" fmla="*/ 0 w 82"/>
                  <a:gd name="T1" fmla="*/ 48 h 58"/>
                  <a:gd name="T2" fmla="*/ 0 w 82"/>
                  <a:gd name="T3" fmla="*/ 58 h 58"/>
                  <a:gd name="T4" fmla="*/ 82 w 82"/>
                  <a:gd name="T5" fmla="*/ 10 h 58"/>
                  <a:gd name="T6" fmla="*/ 82 w 82"/>
                  <a:gd name="T7" fmla="*/ 0 h 58"/>
                  <a:gd name="T8" fmla="*/ 0 w 82"/>
                  <a:gd name="T9" fmla="*/ 4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58">
                    <a:moveTo>
                      <a:pt x="0" y="48"/>
                    </a:moveTo>
                    <a:lnTo>
                      <a:pt x="0" y="58"/>
                    </a:lnTo>
                    <a:lnTo>
                      <a:pt x="82" y="10"/>
                    </a:lnTo>
                    <a:lnTo>
                      <a:pt x="82" y="0"/>
                    </a:lnTo>
                    <a:lnTo>
                      <a:pt x="0" y="48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" name="Freeform 89"/>
              <p:cNvSpPr>
                <a:spLocks/>
              </p:cNvSpPr>
              <p:nvPr/>
            </p:nvSpPr>
            <p:spPr bwMode="auto">
              <a:xfrm>
                <a:off x="4025" y="1779"/>
                <a:ext cx="106" cy="62"/>
              </a:xfrm>
              <a:custGeom>
                <a:avLst/>
                <a:gdLst>
                  <a:gd name="T0" fmla="*/ 0 w 106"/>
                  <a:gd name="T1" fmla="*/ 48 h 62"/>
                  <a:gd name="T2" fmla="*/ 23 w 106"/>
                  <a:gd name="T3" fmla="*/ 62 h 62"/>
                  <a:gd name="T4" fmla="*/ 106 w 106"/>
                  <a:gd name="T5" fmla="*/ 14 h 62"/>
                  <a:gd name="T6" fmla="*/ 81 w 106"/>
                  <a:gd name="T7" fmla="*/ 0 h 62"/>
                  <a:gd name="T8" fmla="*/ 0 w 106"/>
                  <a:gd name="T9" fmla="*/ 4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62">
                    <a:moveTo>
                      <a:pt x="0" y="48"/>
                    </a:moveTo>
                    <a:lnTo>
                      <a:pt x="23" y="62"/>
                    </a:lnTo>
                    <a:lnTo>
                      <a:pt x="106" y="14"/>
                    </a:lnTo>
                    <a:lnTo>
                      <a:pt x="81" y="0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C3C3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" name="Freeform 90"/>
              <p:cNvSpPr>
                <a:spLocks/>
              </p:cNvSpPr>
              <p:nvPr/>
            </p:nvSpPr>
            <p:spPr bwMode="auto">
              <a:xfrm>
                <a:off x="4025" y="1779"/>
                <a:ext cx="106" cy="62"/>
              </a:xfrm>
              <a:custGeom>
                <a:avLst/>
                <a:gdLst>
                  <a:gd name="T0" fmla="*/ 0 w 106"/>
                  <a:gd name="T1" fmla="*/ 48 h 62"/>
                  <a:gd name="T2" fmla="*/ 23 w 106"/>
                  <a:gd name="T3" fmla="*/ 62 h 62"/>
                  <a:gd name="T4" fmla="*/ 106 w 106"/>
                  <a:gd name="T5" fmla="*/ 14 h 62"/>
                  <a:gd name="T6" fmla="*/ 81 w 106"/>
                  <a:gd name="T7" fmla="*/ 0 h 62"/>
                  <a:gd name="T8" fmla="*/ 0 w 106"/>
                  <a:gd name="T9" fmla="*/ 4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62">
                    <a:moveTo>
                      <a:pt x="0" y="48"/>
                    </a:moveTo>
                    <a:lnTo>
                      <a:pt x="23" y="62"/>
                    </a:lnTo>
                    <a:lnTo>
                      <a:pt x="106" y="14"/>
                    </a:lnTo>
                    <a:lnTo>
                      <a:pt x="81" y="0"/>
                    </a:lnTo>
                    <a:lnTo>
                      <a:pt x="0" y="48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Freeform 91"/>
              <p:cNvSpPr>
                <a:spLocks/>
              </p:cNvSpPr>
              <p:nvPr/>
            </p:nvSpPr>
            <p:spPr bwMode="auto">
              <a:xfrm>
                <a:off x="4064" y="1804"/>
                <a:ext cx="34" cy="275"/>
              </a:xfrm>
              <a:custGeom>
                <a:avLst/>
                <a:gdLst>
                  <a:gd name="T0" fmla="*/ 34 w 34"/>
                  <a:gd name="T1" fmla="*/ 275 h 275"/>
                  <a:gd name="T2" fmla="*/ 0 w 34"/>
                  <a:gd name="T3" fmla="*/ 255 h 275"/>
                  <a:gd name="T4" fmla="*/ 0 w 34"/>
                  <a:gd name="T5" fmla="*/ 0 h 275"/>
                  <a:gd name="T6" fmla="*/ 34 w 34"/>
                  <a:gd name="T7" fmla="*/ 18 h 275"/>
                  <a:gd name="T8" fmla="*/ 34 w 34"/>
                  <a:gd name="T9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75">
                    <a:moveTo>
                      <a:pt x="34" y="275"/>
                    </a:moveTo>
                    <a:lnTo>
                      <a:pt x="0" y="255"/>
                    </a:lnTo>
                    <a:lnTo>
                      <a:pt x="0" y="0"/>
                    </a:lnTo>
                    <a:lnTo>
                      <a:pt x="34" y="18"/>
                    </a:lnTo>
                    <a:lnTo>
                      <a:pt x="34" y="275"/>
                    </a:lnTo>
                    <a:close/>
                  </a:path>
                </a:pathLst>
              </a:custGeom>
              <a:solidFill>
                <a:srgbClr val="99B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Freeform 92"/>
              <p:cNvSpPr>
                <a:spLocks/>
              </p:cNvSpPr>
              <p:nvPr/>
            </p:nvSpPr>
            <p:spPr bwMode="auto">
              <a:xfrm>
                <a:off x="4064" y="1804"/>
                <a:ext cx="34" cy="275"/>
              </a:xfrm>
              <a:custGeom>
                <a:avLst/>
                <a:gdLst>
                  <a:gd name="T0" fmla="*/ 34 w 34"/>
                  <a:gd name="T1" fmla="*/ 275 h 275"/>
                  <a:gd name="T2" fmla="*/ 0 w 34"/>
                  <a:gd name="T3" fmla="*/ 255 h 275"/>
                  <a:gd name="T4" fmla="*/ 0 w 34"/>
                  <a:gd name="T5" fmla="*/ 0 h 275"/>
                  <a:gd name="T6" fmla="*/ 34 w 34"/>
                  <a:gd name="T7" fmla="*/ 18 h 275"/>
                  <a:gd name="T8" fmla="*/ 34 w 34"/>
                  <a:gd name="T9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75">
                    <a:moveTo>
                      <a:pt x="34" y="275"/>
                    </a:moveTo>
                    <a:lnTo>
                      <a:pt x="0" y="255"/>
                    </a:lnTo>
                    <a:lnTo>
                      <a:pt x="0" y="0"/>
                    </a:lnTo>
                    <a:lnTo>
                      <a:pt x="34" y="18"/>
                    </a:lnTo>
                    <a:lnTo>
                      <a:pt x="34" y="275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Line 93"/>
              <p:cNvSpPr>
                <a:spLocks noChangeShapeType="1"/>
              </p:cNvSpPr>
              <p:nvPr/>
            </p:nvSpPr>
            <p:spPr bwMode="auto">
              <a:xfrm>
                <a:off x="4098" y="1852"/>
                <a:ext cx="1" cy="238"/>
              </a:xfrm>
              <a:prstGeom prst="line">
                <a:avLst/>
              </a:prstGeom>
              <a:noFill/>
              <a:ln w="6350">
                <a:solidFill>
                  <a:srgbClr val="1F1A1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Freeform 94"/>
              <p:cNvSpPr>
                <a:spLocks/>
              </p:cNvSpPr>
              <p:nvPr/>
            </p:nvSpPr>
            <p:spPr bwMode="auto">
              <a:xfrm>
                <a:off x="4083" y="1860"/>
                <a:ext cx="23" cy="242"/>
              </a:xfrm>
              <a:custGeom>
                <a:avLst/>
                <a:gdLst>
                  <a:gd name="T0" fmla="*/ 0 w 23"/>
                  <a:gd name="T1" fmla="*/ 226 h 242"/>
                  <a:gd name="T2" fmla="*/ 23 w 23"/>
                  <a:gd name="T3" fmla="*/ 242 h 242"/>
                  <a:gd name="T4" fmla="*/ 23 w 23"/>
                  <a:gd name="T5" fmla="*/ 15 h 242"/>
                  <a:gd name="T6" fmla="*/ 0 w 23"/>
                  <a:gd name="T7" fmla="*/ 0 h 242"/>
                  <a:gd name="T8" fmla="*/ 0 w 23"/>
                  <a:gd name="T9" fmla="*/ 22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42">
                    <a:moveTo>
                      <a:pt x="0" y="226"/>
                    </a:moveTo>
                    <a:lnTo>
                      <a:pt x="23" y="242"/>
                    </a:lnTo>
                    <a:lnTo>
                      <a:pt x="23" y="15"/>
                    </a:lnTo>
                    <a:lnTo>
                      <a:pt x="0" y="0"/>
                    </a:lnTo>
                    <a:lnTo>
                      <a:pt x="0" y="226"/>
                    </a:lnTo>
                    <a:close/>
                  </a:path>
                </a:pathLst>
              </a:custGeom>
              <a:solidFill>
                <a:srgbClr val="99B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" name="Freeform 95"/>
              <p:cNvSpPr>
                <a:spLocks/>
              </p:cNvSpPr>
              <p:nvPr/>
            </p:nvSpPr>
            <p:spPr bwMode="auto">
              <a:xfrm>
                <a:off x="4083" y="1860"/>
                <a:ext cx="23" cy="242"/>
              </a:xfrm>
              <a:custGeom>
                <a:avLst/>
                <a:gdLst>
                  <a:gd name="T0" fmla="*/ 0 w 23"/>
                  <a:gd name="T1" fmla="*/ 226 h 242"/>
                  <a:gd name="T2" fmla="*/ 23 w 23"/>
                  <a:gd name="T3" fmla="*/ 242 h 242"/>
                  <a:gd name="T4" fmla="*/ 23 w 23"/>
                  <a:gd name="T5" fmla="*/ 15 h 242"/>
                  <a:gd name="T6" fmla="*/ 0 w 23"/>
                  <a:gd name="T7" fmla="*/ 0 h 242"/>
                  <a:gd name="T8" fmla="*/ 0 w 23"/>
                  <a:gd name="T9" fmla="*/ 226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42">
                    <a:moveTo>
                      <a:pt x="0" y="226"/>
                    </a:moveTo>
                    <a:lnTo>
                      <a:pt x="23" y="242"/>
                    </a:lnTo>
                    <a:lnTo>
                      <a:pt x="23" y="15"/>
                    </a:lnTo>
                    <a:lnTo>
                      <a:pt x="0" y="0"/>
                    </a:lnTo>
                    <a:lnTo>
                      <a:pt x="0" y="226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" name="Freeform 96"/>
              <p:cNvSpPr>
                <a:spLocks/>
              </p:cNvSpPr>
              <p:nvPr/>
            </p:nvSpPr>
            <p:spPr bwMode="auto">
              <a:xfrm>
                <a:off x="4025" y="1827"/>
                <a:ext cx="23" cy="240"/>
              </a:xfrm>
              <a:custGeom>
                <a:avLst/>
                <a:gdLst>
                  <a:gd name="T0" fmla="*/ 0 w 23"/>
                  <a:gd name="T1" fmla="*/ 227 h 240"/>
                  <a:gd name="T2" fmla="*/ 23 w 23"/>
                  <a:gd name="T3" fmla="*/ 240 h 240"/>
                  <a:gd name="T4" fmla="*/ 23 w 23"/>
                  <a:gd name="T5" fmla="*/ 14 h 240"/>
                  <a:gd name="T6" fmla="*/ 0 w 23"/>
                  <a:gd name="T7" fmla="*/ 0 h 240"/>
                  <a:gd name="T8" fmla="*/ 0 w 23"/>
                  <a:gd name="T9" fmla="*/ 227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40">
                    <a:moveTo>
                      <a:pt x="0" y="227"/>
                    </a:moveTo>
                    <a:lnTo>
                      <a:pt x="23" y="240"/>
                    </a:lnTo>
                    <a:lnTo>
                      <a:pt x="23" y="14"/>
                    </a:lnTo>
                    <a:lnTo>
                      <a:pt x="0" y="0"/>
                    </a:lnTo>
                    <a:lnTo>
                      <a:pt x="0" y="227"/>
                    </a:lnTo>
                    <a:close/>
                  </a:path>
                </a:pathLst>
              </a:custGeom>
              <a:solidFill>
                <a:srgbClr val="99B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" name="Freeform 97"/>
              <p:cNvSpPr>
                <a:spLocks/>
              </p:cNvSpPr>
              <p:nvPr/>
            </p:nvSpPr>
            <p:spPr bwMode="auto">
              <a:xfrm>
                <a:off x="4025" y="1827"/>
                <a:ext cx="23" cy="240"/>
              </a:xfrm>
              <a:custGeom>
                <a:avLst/>
                <a:gdLst>
                  <a:gd name="T0" fmla="*/ 0 w 23"/>
                  <a:gd name="T1" fmla="*/ 227 h 240"/>
                  <a:gd name="T2" fmla="*/ 23 w 23"/>
                  <a:gd name="T3" fmla="*/ 240 h 240"/>
                  <a:gd name="T4" fmla="*/ 23 w 23"/>
                  <a:gd name="T5" fmla="*/ 14 h 240"/>
                  <a:gd name="T6" fmla="*/ 0 w 23"/>
                  <a:gd name="T7" fmla="*/ 0 h 240"/>
                  <a:gd name="T8" fmla="*/ 0 w 23"/>
                  <a:gd name="T9" fmla="*/ 227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40">
                    <a:moveTo>
                      <a:pt x="0" y="227"/>
                    </a:moveTo>
                    <a:lnTo>
                      <a:pt x="23" y="240"/>
                    </a:lnTo>
                    <a:lnTo>
                      <a:pt x="23" y="14"/>
                    </a:lnTo>
                    <a:lnTo>
                      <a:pt x="0" y="0"/>
                    </a:lnTo>
                    <a:lnTo>
                      <a:pt x="0" y="227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" name="Freeform 98"/>
              <p:cNvSpPr>
                <a:spLocks/>
              </p:cNvSpPr>
              <p:nvPr/>
            </p:nvSpPr>
            <p:spPr bwMode="auto">
              <a:xfrm>
                <a:off x="4048" y="1831"/>
                <a:ext cx="16" cy="236"/>
              </a:xfrm>
              <a:custGeom>
                <a:avLst/>
                <a:gdLst>
                  <a:gd name="T0" fmla="*/ 0 w 16"/>
                  <a:gd name="T1" fmla="*/ 236 h 236"/>
                  <a:gd name="T2" fmla="*/ 16 w 16"/>
                  <a:gd name="T3" fmla="*/ 228 h 236"/>
                  <a:gd name="T4" fmla="*/ 16 w 16"/>
                  <a:gd name="T5" fmla="*/ 0 h 236"/>
                  <a:gd name="T6" fmla="*/ 0 w 16"/>
                  <a:gd name="T7" fmla="*/ 10 h 236"/>
                  <a:gd name="T8" fmla="*/ 0 w 16"/>
                  <a:gd name="T9" fmla="*/ 23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36">
                    <a:moveTo>
                      <a:pt x="0" y="236"/>
                    </a:moveTo>
                    <a:lnTo>
                      <a:pt x="16" y="228"/>
                    </a:lnTo>
                    <a:lnTo>
                      <a:pt x="16" y="0"/>
                    </a:lnTo>
                    <a:lnTo>
                      <a:pt x="0" y="10"/>
                    </a:lnTo>
                    <a:lnTo>
                      <a:pt x="0" y="236"/>
                    </a:lnTo>
                    <a:close/>
                  </a:path>
                </a:pathLst>
              </a:custGeom>
              <a:solidFill>
                <a:srgbClr val="C3C3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" name="Freeform 99"/>
              <p:cNvSpPr>
                <a:spLocks/>
              </p:cNvSpPr>
              <p:nvPr/>
            </p:nvSpPr>
            <p:spPr bwMode="auto">
              <a:xfrm>
                <a:off x="4048" y="1831"/>
                <a:ext cx="16" cy="236"/>
              </a:xfrm>
              <a:custGeom>
                <a:avLst/>
                <a:gdLst>
                  <a:gd name="T0" fmla="*/ 0 w 16"/>
                  <a:gd name="T1" fmla="*/ 236 h 236"/>
                  <a:gd name="T2" fmla="*/ 16 w 16"/>
                  <a:gd name="T3" fmla="*/ 228 h 236"/>
                  <a:gd name="T4" fmla="*/ 16 w 16"/>
                  <a:gd name="T5" fmla="*/ 0 h 236"/>
                  <a:gd name="T6" fmla="*/ 0 w 16"/>
                  <a:gd name="T7" fmla="*/ 10 h 236"/>
                  <a:gd name="T8" fmla="*/ 0 w 16"/>
                  <a:gd name="T9" fmla="*/ 23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36">
                    <a:moveTo>
                      <a:pt x="0" y="236"/>
                    </a:moveTo>
                    <a:lnTo>
                      <a:pt x="16" y="228"/>
                    </a:lnTo>
                    <a:lnTo>
                      <a:pt x="16" y="0"/>
                    </a:lnTo>
                    <a:lnTo>
                      <a:pt x="0" y="10"/>
                    </a:lnTo>
                    <a:lnTo>
                      <a:pt x="0" y="236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Freeform 100"/>
              <p:cNvSpPr>
                <a:spLocks/>
              </p:cNvSpPr>
              <p:nvPr/>
            </p:nvSpPr>
            <p:spPr bwMode="auto">
              <a:xfrm>
                <a:off x="4106" y="1827"/>
                <a:ext cx="82" cy="275"/>
              </a:xfrm>
              <a:custGeom>
                <a:avLst/>
                <a:gdLst>
                  <a:gd name="T0" fmla="*/ 0 w 82"/>
                  <a:gd name="T1" fmla="*/ 48 h 275"/>
                  <a:gd name="T2" fmla="*/ 0 w 82"/>
                  <a:gd name="T3" fmla="*/ 275 h 275"/>
                  <a:gd name="T4" fmla="*/ 82 w 82"/>
                  <a:gd name="T5" fmla="*/ 227 h 275"/>
                  <a:gd name="T6" fmla="*/ 82 w 82"/>
                  <a:gd name="T7" fmla="*/ 0 h 275"/>
                  <a:gd name="T8" fmla="*/ 0 w 82"/>
                  <a:gd name="T9" fmla="*/ 48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275">
                    <a:moveTo>
                      <a:pt x="0" y="48"/>
                    </a:moveTo>
                    <a:lnTo>
                      <a:pt x="0" y="275"/>
                    </a:lnTo>
                    <a:lnTo>
                      <a:pt x="82" y="227"/>
                    </a:lnTo>
                    <a:lnTo>
                      <a:pt x="82" y="0"/>
                    </a:lnTo>
                    <a:lnTo>
                      <a:pt x="0" y="48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Freeform 101"/>
              <p:cNvSpPr>
                <a:spLocks/>
              </p:cNvSpPr>
              <p:nvPr/>
            </p:nvSpPr>
            <p:spPr bwMode="auto">
              <a:xfrm>
                <a:off x="4098" y="1793"/>
                <a:ext cx="52" cy="59"/>
              </a:xfrm>
              <a:custGeom>
                <a:avLst/>
                <a:gdLst>
                  <a:gd name="T0" fmla="*/ 0 w 52"/>
                  <a:gd name="T1" fmla="*/ 59 h 59"/>
                  <a:gd name="T2" fmla="*/ 52 w 52"/>
                  <a:gd name="T3" fmla="*/ 29 h 59"/>
                  <a:gd name="T4" fmla="*/ 52 w 52"/>
                  <a:gd name="T5" fmla="*/ 0 h 59"/>
                  <a:gd name="T6" fmla="*/ 0 w 52"/>
                  <a:gd name="T7" fmla="*/ 30 h 59"/>
                  <a:gd name="T8" fmla="*/ 0 w 52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9">
                    <a:moveTo>
                      <a:pt x="0" y="59"/>
                    </a:moveTo>
                    <a:lnTo>
                      <a:pt x="52" y="29"/>
                    </a:lnTo>
                    <a:lnTo>
                      <a:pt x="52" y="0"/>
                    </a:lnTo>
                    <a:lnTo>
                      <a:pt x="0" y="30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C3C3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Freeform 102"/>
              <p:cNvSpPr>
                <a:spLocks/>
              </p:cNvSpPr>
              <p:nvPr/>
            </p:nvSpPr>
            <p:spPr bwMode="auto">
              <a:xfrm>
                <a:off x="4098" y="1793"/>
                <a:ext cx="52" cy="59"/>
              </a:xfrm>
              <a:custGeom>
                <a:avLst/>
                <a:gdLst>
                  <a:gd name="T0" fmla="*/ 0 w 52"/>
                  <a:gd name="T1" fmla="*/ 59 h 59"/>
                  <a:gd name="T2" fmla="*/ 52 w 52"/>
                  <a:gd name="T3" fmla="*/ 29 h 59"/>
                  <a:gd name="T4" fmla="*/ 52 w 52"/>
                  <a:gd name="T5" fmla="*/ 0 h 59"/>
                  <a:gd name="T6" fmla="*/ 0 w 52"/>
                  <a:gd name="T7" fmla="*/ 30 h 59"/>
                  <a:gd name="T8" fmla="*/ 0 w 52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9">
                    <a:moveTo>
                      <a:pt x="0" y="59"/>
                    </a:moveTo>
                    <a:lnTo>
                      <a:pt x="52" y="29"/>
                    </a:lnTo>
                    <a:lnTo>
                      <a:pt x="52" y="0"/>
                    </a:lnTo>
                    <a:lnTo>
                      <a:pt x="0" y="30"/>
                    </a:lnTo>
                    <a:lnTo>
                      <a:pt x="0" y="59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Freeform 103"/>
              <p:cNvSpPr>
                <a:spLocks/>
              </p:cNvSpPr>
              <p:nvPr/>
            </p:nvSpPr>
            <p:spPr bwMode="auto">
              <a:xfrm>
                <a:off x="4083" y="1814"/>
                <a:ext cx="105" cy="61"/>
              </a:xfrm>
              <a:custGeom>
                <a:avLst/>
                <a:gdLst>
                  <a:gd name="T0" fmla="*/ 0 w 105"/>
                  <a:gd name="T1" fmla="*/ 46 h 61"/>
                  <a:gd name="T2" fmla="*/ 23 w 105"/>
                  <a:gd name="T3" fmla="*/ 61 h 61"/>
                  <a:gd name="T4" fmla="*/ 105 w 105"/>
                  <a:gd name="T5" fmla="*/ 13 h 61"/>
                  <a:gd name="T6" fmla="*/ 82 w 105"/>
                  <a:gd name="T7" fmla="*/ 0 h 61"/>
                  <a:gd name="T8" fmla="*/ 0 w 105"/>
                  <a:gd name="T9" fmla="*/ 4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61">
                    <a:moveTo>
                      <a:pt x="0" y="46"/>
                    </a:moveTo>
                    <a:lnTo>
                      <a:pt x="23" y="61"/>
                    </a:lnTo>
                    <a:lnTo>
                      <a:pt x="105" y="13"/>
                    </a:lnTo>
                    <a:lnTo>
                      <a:pt x="82" y="0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C3C3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Freeform 104"/>
              <p:cNvSpPr>
                <a:spLocks/>
              </p:cNvSpPr>
              <p:nvPr/>
            </p:nvSpPr>
            <p:spPr bwMode="auto">
              <a:xfrm>
                <a:off x="4083" y="1814"/>
                <a:ext cx="105" cy="61"/>
              </a:xfrm>
              <a:custGeom>
                <a:avLst/>
                <a:gdLst>
                  <a:gd name="T0" fmla="*/ 0 w 105"/>
                  <a:gd name="T1" fmla="*/ 46 h 61"/>
                  <a:gd name="T2" fmla="*/ 23 w 105"/>
                  <a:gd name="T3" fmla="*/ 61 h 61"/>
                  <a:gd name="T4" fmla="*/ 105 w 105"/>
                  <a:gd name="T5" fmla="*/ 13 h 61"/>
                  <a:gd name="T6" fmla="*/ 82 w 105"/>
                  <a:gd name="T7" fmla="*/ 0 h 61"/>
                  <a:gd name="T8" fmla="*/ 0 w 105"/>
                  <a:gd name="T9" fmla="*/ 4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61">
                    <a:moveTo>
                      <a:pt x="0" y="46"/>
                    </a:moveTo>
                    <a:lnTo>
                      <a:pt x="23" y="61"/>
                    </a:lnTo>
                    <a:lnTo>
                      <a:pt x="105" y="13"/>
                    </a:lnTo>
                    <a:lnTo>
                      <a:pt x="82" y="0"/>
                    </a:lnTo>
                    <a:lnTo>
                      <a:pt x="0" y="46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Freeform 105"/>
              <p:cNvSpPr>
                <a:spLocks/>
              </p:cNvSpPr>
              <p:nvPr/>
            </p:nvSpPr>
            <p:spPr bwMode="auto">
              <a:xfrm>
                <a:off x="4064" y="1774"/>
                <a:ext cx="86" cy="49"/>
              </a:xfrm>
              <a:custGeom>
                <a:avLst/>
                <a:gdLst>
                  <a:gd name="T0" fmla="*/ 0 w 86"/>
                  <a:gd name="T1" fmla="*/ 30 h 49"/>
                  <a:gd name="T2" fmla="*/ 34 w 86"/>
                  <a:gd name="T3" fmla="*/ 49 h 49"/>
                  <a:gd name="T4" fmla="*/ 86 w 86"/>
                  <a:gd name="T5" fmla="*/ 19 h 49"/>
                  <a:gd name="T6" fmla="*/ 51 w 86"/>
                  <a:gd name="T7" fmla="*/ 0 h 49"/>
                  <a:gd name="T8" fmla="*/ 0 w 86"/>
                  <a:gd name="T9" fmla="*/ 3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49">
                    <a:moveTo>
                      <a:pt x="0" y="30"/>
                    </a:moveTo>
                    <a:lnTo>
                      <a:pt x="34" y="49"/>
                    </a:lnTo>
                    <a:lnTo>
                      <a:pt x="86" y="19"/>
                    </a:lnTo>
                    <a:lnTo>
                      <a:pt x="51" y="0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C3C3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" name="Freeform 106"/>
              <p:cNvSpPr>
                <a:spLocks/>
              </p:cNvSpPr>
              <p:nvPr/>
            </p:nvSpPr>
            <p:spPr bwMode="auto">
              <a:xfrm>
                <a:off x="4064" y="1774"/>
                <a:ext cx="86" cy="49"/>
              </a:xfrm>
              <a:custGeom>
                <a:avLst/>
                <a:gdLst>
                  <a:gd name="T0" fmla="*/ 0 w 86"/>
                  <a:gd name="T1" fmla="*/ 30 h 49"/>
                  <a:gd name="T2" fmla="*/ 34 w 86"/>
                  <a:gd name="T3" fmla="*/ 49 h 49"/>
                  <a:gd name="T4" fmla="*/ 86 w 86"/>
                  <a:gd name="T5" fmla="*/ 19 h 49"/>
                  <a:gd name="T6" fmla="*/ 51 w 86"/>
                  <a:gd name="T7" fmla="*/ 0 h 49"/>
                  <a:gd name="T8" fmla="*/ 0 w 86"/>
                  <a:gd name="T9" fmla="*/ 3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49">
                    <a:moveTo>
                      <a:pt x="0" y="30"/>
                    </a:moveTo>
                    <a:lnTo>
                      <a:pt x="34" y="49"/>
                    </a:lnTo>
                    <a:lnTo>
                      <a:pt x="86" y="19"/>
                    </a:lnTo>
                    <a:lnTo>
                      <a:pt x="51" y="0"/>
                    </a:lnTo>
                    <a:lnTo>
                      <a:pt x="0" y="30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" name="Freeform 107"/>
              <p:cNvSpPr>
                <a:spLocks/>
              </p:cNvSpPr>
              <p:nvPr/>
            </p:nvSpPr>
            <p:spPr bwMode="auto">
              <a:xfrm>
                <a:off x="4113" y="1797"/>
                <a:ext cx="16" cy="11"/>
              </a:xfrm>
              <a:custGeom>
                <a:avLst/>
                <a:gdLst>
                  <a:gd name="T0" fmla="*/ 16 w 16"/>
                  <a:gd name="T1" fmla="*/ 0 h 11"/>
                  <a:gd name="T2" fmla="*/ 14 w 16"/>
                  <a:gd name="T3" fmla="*/ 2 h 11"/>
                  <a:gd name="T4" fmla="*/ 12 w 16"/>
                  <a:gd name="T5" fmla="*/ 3 h 11"/>
                  <a:gd name="T6" fmla="*/ 10 w 16"/>
                  <a:gd name="T7" fmla="*/ 5 h 11"/>
                  <a:gd name="T8" fmla="*/ 8 w 16"/>
                  <a:gd name="T9" fmla="*/ 7 h 11"/>
                  <a:gd name="T10" fmla="*/ 6 w 16"/>
                  <a:gd name="T11" fmla="*/ 7 h 11"/>
                  <a:gd name="T12" fmla="*/ 4 w 16"/>
                  <a:gd name="T13" fmla="*/ 9 h 11"/>
                  <a:gd name="T14" fmla="*/ 2 w 16"/>
                  <a:gd name="T15" fmla="*/ 9 h 11"/>
                  <a:gd name="T16" fmla="*/ 0 w 16"/>
                  <a:gd name="T17" fmla="*/ 11 h 11"/>
                  <a:gd name="T18" fmla="*/ 2 w 16"/>
                  <a:gd name="T19" fmla="*/ 9 h 11"/>
                  <a:gd name="T20" fmla="*/ 4 w 16"/>
                  <a:gd name="T21" fmla="*/ 9 h 11"/>
                  <a:gd name="T22" fmla="*/ 6 w 16"/>
                  <a:gd name="T23" fmla="*/ 7 h 11"/>
                  <a:gd name="T24" fmla="*/ 8 w 16"/>
                  <a:gd name="T25" fmla="*/ 7 h 11"/>
                  <a:gd name="T26" fmla="*/ 10 w 16"/>
                  <a:gd name="T27" fmla="*/ 5 h 11"/>
                  <a:gd name="T28" fmla="*/ 12 w 16"/>
                  <a:gd name="T29" fmla="*/ 3 h 11"/>
                  <a:gd name="T30" fmla="*/ 14 w 16"/>
                  <a:gd name="T31" fmla="*/ 2 h 11"/>
                  <a:gd name="T32" fmla="*/ 16 w 16"/>
                  <a:gd name="T3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" h="11">
                    <a:moveTo>
                      <a:pt x="16" y="0"/>
                    </a:moveTo>
                    <a:lnTo>
                      <a:pt x="14" y="2"/>
                    </a:lnTo>
                    <a:lnTo>
                      <a:pt x="12" y="3"/>
                    </a:lnTo>
                    <a:lnTo>
                      <a:pt x="10" y="5"/>
                    </a:lnTo>
                    <a:lnTo>
                      <a:pt x="8" y="7"/>
                    </a:lnTo>
                    <a:lnTo>
                      <a:pt x="6" y="7"/>
                    </a:lnTo>
                    <a:lnTo>
                      <a:pt x="4" y="9"/>
                    </a:lnTo>
                    <a:lnTo>
                      <a:pt x="2" y="9"/>
                    </a:lnTo>
                    <a:lnTo>
                      <a:pt x="0" y="11"/>
                    </a:lnTo>
                    <a:lnTo>
                      <a:pt x="2" y="9"/>
                    </a:lnTo>
                    <a:lnTo>
                      <a:pt x="4" y="9"/>
                    </a:lnTo>
                    <a:lnTo>
                      <a:pt x="6" y="7"/>
                    </a:lnTo>
                    <a:lnTo>
                      <a:pt x="8" y="7"/>
                    </a:lnTo>
                    <a:lnTo>
                      <a:pt x="10" y="5"/>
                    </a:lnTo>
                    <a:lnTo>
                      <a:pt x="12" y="3"/>
                    </a:lnTo>
                    <a:lnTo>
                      <a:pt x="14" y="2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4643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" name="Freeform 108"/>
              <p:cNvSpPr>
                <a:spLocks/>
              </p:cNvSpPr>
              <p:nvPr/>
            </p:nvSpPr>
            <p:spPr bwMode="auto">
              <a:xfrm>
                <a:off x="4100" y="1785"/>
                <a:ext cx="33" cy="23"/>
              </a:xfrm>
              <a:custGeom>
                <a:avLst/>
                <a:gdLst>
                  <a:gd name="T0" fmla="*/ 6 w 33"/>
                  <a:gd name="T1" fmla="*/ 23 h 23"/>
                  <a:gd name="T2" fmla="*/ 6 w 33"/>
                  <a:gd name="T3" fmla="*/ 23 h 23"/>
                  <a:gd name="T4" fmla="*/ 4 w 33"/>
                  <a:gd name="T5" fmla="*/ 23 h 23"/>
                  <a:gd name="T6" fmla="*/ 4 w 33"/>
                  <a:gd name="T7" fmla="*/ 23 h 23"/>
                  <a:gd name="T8" fmla="*/ 4 w 33"/>
                  <a:gd name="T9" fmla="*/ 23 h 23"/>
                  <a:gd name="T10" fmla="*/ 2 w 33"/>
                  <a:gd name="T11" fmla="*/ 23 h 23"/>
                  <a:gd name="T12" fmla="*/ 2 w 33"/>
                  <a:gd name="T13" fmla="*/ 23 h 23"/>
                  <a:gd name="T14" fmla="*/ 0 w 33"/>
                  <a:gd name="T15" fmla="*/ 23 h 23"/>
                  <a:gd name="T16" fmla="*/ 0 w 33"/>
                  <a:gd name="T17" fmla="*/ 23 h 23"/>
                  <a:gd name="T18" fmla="*/ 0 w 33"/>
                  <a:gd name="T19" fmla="*/ 23 h 23"/>
                  <a:gd name="T20" fmla="*/ 0 w 33"/>
                  <a:gd name="T21" fmla="*/ 23 h 23"/>
                  <a:gd name="T22" fmla="*/ 0 w 33"/>
                  <a:gd name="T23" fmla="*/ 23 h 23"/>
                  <a:gd name="T24" fmla="*/ 0 w 33"/>
                  <a:gd name="T25" fmla="*/ 23 h 23"/>
                  <a:gd name="T26" fmla="*/ 0 w 33"/>
                  <a:gd name="T27" fmla="*/ 23 h 23"/>
                  <a:gd name="T28" fmla="*/ 0 w 33"/>
                  <a:gd name="T29" fmla="*/ 23 h 23"/>
                  <a:gd name="T30" fmla="*/ 0 w 33"/>
                  <a:gd name="T31" fmla="*/ 23 h 23"/>
                  <a:gd name="T32" fmla="*/ 0 w 33"/>
                  <a:gd name="T33" fmla="*/ 23 h 23"/>
                  <a:gd name="T34" fmla="*/ 6 w 33"/>
                  <a:gd name="T35" fmla="*/ 23 h 23"/>
                  <a:gd name="T36" fmla="*/ 12 w 33"/>
                  <a:gd name="T37" fmla="*/ 21 h 23"/>
                  <a:gd name="T38" fmla="*/ 17 w 33"/>
                  <a:gd name="T39" fmla="*/ 19 h 23"/>
                  <a:gd name="T40" fmla="*/ 21 w 33"/>
                  <a:gd name="T41" fmla="*/ 15 h 23"/>
                  <a:gd name="T42" fmla="*/ 25 w 33"/>
                  <a:gd name="T43" fmla="*/ 14 h 23"/>
                  <a:gd name="T44" fmla="*/ 29 w 33"/>
                  <a:gd name="T45" fmla="*/ 10 h 23"/>
                  <a:gd name="T46" fmla="*/ 31 w 33"/>
                  <a:gd name="T47" fmla="*/ 6 h 23"/>
                  <a:gd name="T48" fmla="*/ 33 w 33"/>
                  <a:gd name="T49" fmla="*/ 0 h 23"/>
                  <a:gd name="T50" fmla="*/ 33 w 33"/>
                  <a:gd name="T51" fmla="*/ 6 h 23"/>
                  <a:gd name="T52" fmla="*/ 31 w 33"/>
                  <a:gd name="T53" fmla="*/ 10 h 23"/>
                  <a:gd name="T54" fmla="*/ 27 w 33"/>
                  <a:gd name="T55" fmla="*/ 14 h 23"/>
                  <a:gd name="T56" fmla="*/ 25 w 33"/>
                  <a:gd name="T57" fmla="*/ 17 h 23"/>
                  <a:gd name="T58" fmla="*/ 21 w 33"/>
                  <a:gd name="T59" fmla="*/ 19 h 23"/>
                  <a:gd name="T60" fmla="*/ 15 w 33"/>
                  <a:gd name="T61" fmla="*/ 21 h 23"/>
                  <a:gd name="T62" fmla="*/ 12 w 33"/>
                  <a:gd name="T63" fmla="*/ 23 h 23"/>
                  <a:gd name="T64" fmla="*/ 6 w 33"/>
                  <a:gd name="T6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" h="23">
                    <a:moveTo>
                      <a:pt x="6" y="23"/>
                    </a:moveTo>
                    <a:lnTo>
                      <a:pt x="6" y="23"/>
                    </a:lnTo>
                    <a:lnTo>
                      <a:pt x="4" y="23"/>
                    </a:lnTo>
                    <a:lnTo>
                      <a:pt x="4" y="23"/>
                    </a:lnTo>
                    <a:lnTo>
                      <a:pt x="4" y="23"/>
                    </a:lnTo>
                    <a:lnTo>
                      <a:pt x="2" y="23"/>
                    </a:lnTo>
                    <a:lnTo>
                      <a:pt x="2" y="23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6" y="23"/>
                    </a:lnTo>
                    <a:lnTo>
                      <a:pt x="12" y="21"/>
                    </a:lnTo>
                    <a:lnTo>
                      <a:pt x="17" y="19"/>
                    </a:lnTo>
                    <a:lnTo>
                      <a:pt x="21" y="15"/>
                    </a:lnTo>
                    <a:lnTo>
                      <a:pt x="25" y="14"/>
                    </a:lnTo>
                    <a:lnTo>
                      <a:pt x="29" y="10"/>
                    </a:lnTo>
                    <a:lnTo>
                      <a:pt x="31" y="6"/>
                    </a:lnTo>
                    <a:lnTo>
                      <a:pt x="33" y="0"/>
                    </a:lnTo>
                    <a:lnTo>
                      <a:pt x="33" y="6"/>
                    </a:lnTo>
                    <a:lnTo>
                      <a:pt x="31" y="10"/>
                    </a:lnTo>
                    <a:lnTo>
                      <a:pt x="27" y="14"/>
                    </a:lnTo>
                    <a:lnTo>
                      <a:pt x="25" y="17"/>
                    </a:lnTo>
                    <a:lnTo>
                      <a:pt x="21" y="19"/>
                    </a:lnTo>
                    <a:lnTo>
                      <a:pt x="15" y="21"/>
                    </a:lnTo>
                    <a:lnTo>
                      <a:pt x="12" y="23"/>
                    </a:lnTo>
                    <a:lnTo>
                      <a:pt x="6" y="23"/>
                    </a:lnTo>
                    <a:close/>
                  </a:path>
                </a:pathLst>
              </a:custGeom>
              <a:solidFill>
                <a:srgbClr val="4E4B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" name="Freeform 109"/>
              <p:cNvSpPr>
                <a:spLocks/>
              </p:cNvSpPr>
              <p:nvPr/>
            </p:nvSpPr>
            <p:spPr bwMode="auto">
              <a:xfrm>
                <a:off x="4092" y="1777"/>
                <a:ext cx="43" cy="31"/>
              </a:xfrm>
              <a:custGeom>
                <a:avLst/>
                <a:gdLst>
                  <a:gd name="T0" fmla="*/ 21 w 43"/>
                  <a:gd name="T1" fmla="*/ 31 h 31"/>
                  <a:gd name="T2" fmla="*/ 23 w 43"/>
                  <a:gd name="T3" fmla="*/ 29 h 31"/>
                  <a:gd name="T4" fmla="*/ 25 w 43"/>
                  <a:gd name="T5" fmla="*/ 29 h 31"/>
                  <a:gd name="T6" fmla="*/ 27 w 43"/>
                  <a:gd name="T7" fmla="*/ 27 h 31"/>
                  <a:gd name="T8" fmla="*/ 29 w 43"/>
                  <a:gd name="T9" fmla="*/ 27 h 31"/>
                  <a:gd name="T10" fmla="*/ 31 w 43"/>
                  <a:gd name="T11" fmla="*/ 25 h 31"/>
                  <a:gd name="T12" fmla="*/ 33 w 43"/>
                  <a:gd name="T13" fmla="*/ 23 h 31"/>
                  <a:gd name="T14" fmla="*/ 35 w 43"/>
                  <a:gd name="T15" fmla="*/ 22 h 31"/>
                  <a:gd name="T16" fmla="*/ 37 w 43"/>
                  <a:gd name="T17" fmla="*/ 20 h 31"/>
                  <a:gd name="T18" fmla="*/ 37 w 43"/>
                  <a:gd name="T19" fmla="*/ 18 h 31"/>
                  <a:gd name="T20" fmla="*/ 39 w 43"/>
                  <a:gd name="T21" fmla="*/ 16 h 31"/>
                  <a:gd name="T22" fmla="*/ 39 w 43"/>
                  <a:gd name="T23" fmla="*/ 14 h 31"/>
                  <a:gd name="T24" fmla="*/ 41 w 43"/>
                  <a:gd name="T25" fmla="*/ 12 h 31"/>
                  <a:gd name="T26" fmla="*/ 41 w 43"/>
                  <a:gd name="T27" fmla="*/ 10 h 31"/>
                  <a:gd name="T28" fmla="*/ 41 w 43"/>
                  <a:gd name="T29" fmla="*/ 8 h 31"/>
                  <a:gd name="T30" fmla="*/ 43 w 43"/>
                  <a:gd name="T31" fmla="*/ 6 h 31"/>
                  <a:gd name="T32" fmla="*/ 43 w 43"/>
                  <a:gd name="T33" fmla="*/ 4 h 31"/>
                  <a:gd name="T34" fmla="*/ 43 w 43"/>
                  <a:gd name="T35" fmla="*/ 4 h 31"/>
                  <a:gd name="T36" fmla="*/ 43 w 43"/>
                  <a:gd name="T37" fmla="*/ 2 h 31"/>
                  <a:gd name="T38" fmla="*/ 43 w 43"/>
                  <a:gd name="T39" fmla="*/ 2 h 31"/>
                  <a:gd name="T40" fmla="*/ 43 w 43"/>
                  <a:gd name="T41" fmla="*/ 2 h 31"/>
                  <a:gd name="T42" fmla="*/ 43 w 43"/>
                  <a:gd name="T43" fmla="*/ 2 h 31"/>
                  <a:gd name="T44" fmla="*/ 43 w 43"/>
                  <a:gd name="T45" fmla="*/ 0 h 31"/>
                  <a:gd name="T46" fmla="*/ 43 w 43"/>
                  <a:gd name="T47" fmla="*/ 0 h 31"/>
                  <a:gd name="T48" fmla="*/ 41 w 43"/>
                  <a:gd name="T49" fmla="*/ 0 h 31"/>
                  <a:gd name="T50" fmla="*/ 41 w 43"/>
                  <a:gd name="T51" fmla="*/ 6 h 31"/>
                  <a:gd name="T52" fmla="*/ 39 w 43"/>
                  <a:gd name="T53" fmla="*/ 12 h 31"/>
                  <a:gd name="T54" fmla="*/ 35 w 43"/>
                  <a:gd name="T55" fmla="*/ 16 h 31"/>
                  <a:gd name="T56" fmla="*/ 31 w 43"/>
                  <a:gd name="T57" fmla="*/ 20 h 31"/>
                  <a:gd name="T58" fmla="*/ 25 w 43"/>
                  <a:gd name="T59" fmla="*/ 23 h 31"/>
                  <a:gd name="T60" fmla="*/ 21 w 43"/>
                  <a:gd name="T61" fmla="*/ 27 h 31"/>
                  <a:gd name="T62" fmla="*/ 16 w 43"/>
                  <a:gd name="T63" fmla="*/ 27 h 31"/>
                  <a:gd name="T64" fmla="*/ 8 w 43"/>
                  <a:gd name="T65" fmla="*/ 29 h 31"/>
                  <a:gd name="T66" fmla="*/ 8 w 43"/>
                  <a:gd name="T67" fmla="*/ 29 h 31"/>
                  <a:gd name="T68" fmla="*/ 6 w 43"/>
                  <a:gd name="T69" fmla="*/ 29 h 31"/>
                  <a:gd name="T70" fmla="*/ 6 w 43"/>
                  <a:gd name="T71" fmla="*/ 29 h 31"/>
                  <a:gd name="T72" fmla="*/ 4 w 43"/>
                  <a:gd name="T73" fmla="*/ 29 h 31"/>
                  <a:gd name="T74" fmla="*/ 4 w 43"/>
                  <a:gd name="T75" fmla="*/ 29 h 31"/>
                  <a:gd name="T76" fmla="*/ 2 w 43"/>
                  <a:gd name="T77" fmla="*/ 27 h 31"/>
                  <a:gd name="T78" fmla="*/ 2 w 43"/>
                  <a:gd name="T79" fmla="*/ 27 h 31"/>
                  <a:gd name="T80" fmla="*/ 0 w 43"/>
                  <a:gd name="T81" fmla="*/ 27 h 31"/>
                  <a:gd name="T82" fmla="*/ 2 w 43"/>
                  <a:gd name="T83" fmla="*/ 29 h 31"/>
                  <a:gd name="T84" fmla="*/ 4 w 43"/>
                  <a:gd name="T85" fmla="*/ 29 h 31"/>
                  <a:gd name="T86" fmla="*/ 6 w 43"/>
                  <a:gd name="T87" fmla="*/ 29 h 31"/>
                  <a:gd name="T88" fmla="*/ 8 w 43"/>
                  <a:gd name="T89" fmla="*/ 31 h 31"/>
                  <a:gd name="T90" fmla="*/ 8 w 43"/>
                  <a:gd name="T91" fmla="*/ 31 h 31"/>
                  <a:gd name="T92" fmla="*/ 10 w 43"/>
                  <a:gd name="T93" fmla="*/ 31 h 31"/>
                  <a:gd name="T94" fmla="*/ 12 w 43"/>
                  <a:gd name="T95" fmla="*/ 31 h 31"/>
                  <a:gd name="T96" fmla="*/ 14 w 43"/>
                  <a:gd name="T97" fmla="*/ 31 h 31"/>
                  <a:gd name="T98" fmla="*/ 16 w 43"/>
                  <a:gd name="T99" fmla="*/ 31 h 31"/>
                  <a:gd name="T100" fmla="*/ 16 w 43"/>
                  <a:gd name="T101" fmla="*/ 31 h 31"/>
                  <a:gd name="T102" fmla="*/ 18 w 43"/>
                  <a:gd name="T103" fmla="*/ 31 h 31"/>
                  <a:gd name="T104" fmla="*/ 18 w 43"/>
                  <a:gd name="T105" fmla="*/ 31 h 31"/>
                  <a:gd name="T106" fmla="*/ 20 w 43"/>
                  <a:gd name="T107" fmla="*/ 31 h 31"/>
                  <a:gd name="T108" fmla="*/ 20 w 43"/>
                  <a:gd name="T109" fmla="*/ 31 h 31"/>
                  <a:gd name="T110" fmla="*/ 20 w 43"/>
                  <a:gd name="T111" fmla="*/ 31 h 31"/>
                  <a:gd name="T112" fmla="*/ 21 w 43"/>
                  <a:gd name="T11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3" h="31">
                    <a:moveTo>
                      <a:pt x="21" y="31"/>
                    </a:moveTo>
                    <a:lnTo>
                      <a:pt x="23" y="29"/>
                    </a:lnTo>
                    <a:lnTo>
                      <a:pt x="25" y="29"/>
                    </a:lnTo>
                    <a:lnTo>
                      <a:pt x="27" y="27"/>
                    </a:lnTo>
                    <a:lnTo>
                      <a:pt x="29" y="27"/>
                    </a:lnTo>
                    <a:lnTo>
                      <a:pt x="31" y="25"/>
                    </a:lnTo>
                    <a:lnTo>
                      <a:pt x="33" y="23"/>
                    </a:lnTo>
                    <a:lnTo>
                      <a:pt x="35" y="22"/>
                    </a:lnTo>
                    <a:lnTo>
                      <a:pt x="37" y="20"/>
                    </a:lnTo>
                    <a:lnTo>
                      <a:pt x="37" y="18"/>
                    </a:lnTo>
                    <a:lnTo>
                      <a:pt x="39" y="16"/>
                    </a:lnTo>
                    <a:lnTo>
                      <a:pt x="39" y="14"/>
                    </a:lnTo>
                    <a:lnTo>
                      <a:pt x="41" y="12"/>
                    </a:lnTo>
                    <a:lnTo>
                      <a:pt x="41" y="10"/>
                    </a:lnTo>
                    <a:lnTo>
                      <a:pt x="41" y="8"/>
                    </a:lnTo>
                    <a:lnTo>
                      <a:pt x="43" y="6"/>
                    </a:lnTo>
                    <a:lnTo>
                      <a:pt x="43" y="4"/>
                    </a:lnTo>
                    <a:lnTo>
                      <a:pt x="43" y="4"/>
                    </a:lnTo>
                    <a:lnTo>
                      <a:pt x="43" y="2"/>
                    </a:lnTo>
                    <a:lnTo>
                      <a:pt x="43" y="2"/>
                    </a:lnTo>
                    <a:lnTo>
                      <a:pt x="43" y="2"/>
                    </a:lnTo>
                    <a:lnTo>
                      <a:pt x="43" y="2"/>
                    </a:lnTo>
                    <a:lnTo>
                      <a:pt x="43" y="0"/>
                    </a:lnTo>
                    <a:lnTo>
                      <a:pt x="43" y="0"/>
                    </a:lnTo>
                    <a:lnTo>
                      <a:pt x="41" y="0"/>
                    </a:lnTo>
                    <a:lnTo>
                      <a:pt x="41" y="6"/>
                    </a:lnTo>
                    <a:lnTo>
                      <a:pt x="39" y="12"/>
                    </a:lnTo>
                    <a:lnTo>
                      <a:pt x="35" y="16"/>
                    </a:lnTo>
                    <a:lnTo>
                      <a:pt x="31" y="20"/>
                    </a:lnTo>
                    <a:lnTo>
                      <a:pt x="25" y="23"/>
                    </a:lnTo>
                    <a:lnTo>
                      <a:pt x="21" y="27"/>
                    </a:lnTo>
                    <a:lnTo>
                      <a:pt x="16" y="27"/>
                    </a:lnTo>
                    <a:lnTo>
                      <a:pt x="8" y="29"/>
                    </a:lnTo>
                    <a:lnTo>
                      <a:pt x="8" y="29"/>
                    </a:lnTo>
                    <a:lnTo>
                      <a:pt x="6" y="29"/>
                    </a:lnTo>
                    <a:lnTo>
                      <a:pt x="6" y="29"/>
                    </a:lnTo>
                    <a:lnTo>
                      <a:pt x="4" y="29"/>
                    </a:lnTo>
                    <a:lnTo>
                      <a:pt x="4" y="29"/>
                    </a:lnTo>
                    <a:lnTo>
                      <a:pt x="2" y="27"/>
                    </a:lnTo>
                    <a:lnTo>
                      <a:pt x="2" y="27"/>
                    </a:lnTo>
                    <a:lnTo>
                      <a:pt x="0" y="27"/>
                    </a:lnTo>
                    <a:lnTo>
                      <a:pt x="2" y="29"/>
                    </a:lnTo>
                    <a:lnTo>
                      <a:pt x="4" y="29"/>
                    </a:lnTo>
                    <a:lnTo>
                      <a:pt x="6" y="29"/>
                    </a:lnTo>
                    <a:lnTo>
                      <a:pt x="8" y="31"/>
                    </a:lnTo>
                    <a:lnTo>
                      <a:pt x="8" y="31"/>
                    </a:lnTo>
                    <a:lnTo>
                      <a:pt x="10" y="31"/>
                    </a:lnTo>
                    <a:lnTo>
                      <a:pt x="12" y="31"/>
                    </a:lnTo>
                    <a:lnTo>
                      <a:pt x="14" y="31"/>
                    </a:lnTo>
                    <a:lnTo>
                      <a:pt x="16" y="31"/>
                    </a:lnTo>
                    <a:lnTo>
                      <a:pt x="16" y="31"/>
                    </a:lnTo>
                    <a:lnTo>
                      <a:pt x="18" y="31"/>
                    </a:lnTo>
                    <a:lnTo>
                      <a:pt x="18" y="31"/>
                    </a:lnTo>
                    <a:lnTo>
                      <a:pt x="20" y="31"/>
                    </a:lnTo>
                    <a:lnTo>
                      <a:pt x="20" y="31"/>
                    </a:lnTo>
                    <a:lnTo>
                      <a:pt x="20" y="31"/>
                    </a:lnTo>
                    <a:lnTo>
                      <a:pt x="21" y="31"/>
                    </a:lnTo>
                    <a:close/>
                  </a:path>
                </a:pathLst>
              </a:custGeom>
              <a:solidFill>
                <a:srgbClr val="5855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" name="Freeform 110"/>
              <p:cNvSpPr>
                <a:spLocks/>
              </p:cNvSpPr>
              <p:nvPr/>
            </p:nvSpPr>
            <p:spPr bwMode="auto">
              <a:xfrm>
                <a:off x="4087" y="1772"/>
                <a:ext cx="48" cy="36"/>
              </a:xfrm>
              <a:custGeom>
                <a:avLst/>
                <a:gdLst>
                  <a:gd name="T0" fmla="*/ 13 w 48"/>
                  <a:gd name="T1" fmla="*/ 36 h 36"/>
                  <a:gd name="T2" fmla="*/ 13 w 48"/>
                  <a:gd name="T3" fmla="*/ 36 h 36"/>
                  <a:gd name="T4" fmla="*/ 13 w 48"/>
                  <a:gd name="T5" fmla="*/ 36 h 36"/>
                  <a:gd name="T6" fmla="*/ 13 w 48"/>
                  <a:gd name="T7" fmla="*/ 36 h 36"/>
                  <a:gd name="T8" fmla="*/ 19 w 48"/>
                  <a:gd name="T9" fmla="*/ 36 h 36"/>
                  <a:gd name="T10" fmla="*/ 30 w 48"/>
                  <a:gd name="T11" fmla="*/ 32 h 36"/>
                  <a:gd name="T12" fmla="*/ 38 w 48"/>
                  <a:gd name="T13" fmla="*/ 27 h 36"/>
                  <a:gd name="T14" fmla="*/ 44 w 48"/>
                  <a:gd name="T15" fmla="*/ 19 h 36"/>
                  <a:gd name="T16" fmla="*/ 46 w 48"/>
                  <a:gd name="T17" fmla="*/ 13 h 36"/>
                  <a:gd name="T18" fmla="*/ 48 w 48"/>
                  <a:gd name="T19" fmla="*/ 11 h 36"/>
                  <a:gd name="T20" fmla="*/ 48 w 48"/>
                  <a:gd name="T21" fmla="*/ 11 h 36"/>
                  <a:gd name="T22" fmla="*/ 48 w 48"/>
                  <a:gd name="T23" fmla="*/ 9 h 36"/>
                  <a:gd name="T24" fmla="*/ 48 w 48"/>
                  <a:gd name="T25" fmla="*/ 7 h 36"/>
                  <a:gd name="T26" fmla="*/ 46 w 48"/>
                  <a:gd name="T27" fmla="*/ 5 h 36"/>
                  <a:gd name="T28" fmla="*/ 46 w 48"/>
                  <a:gd name="T29" fmla="*/ 2 h 36"/>
                  <a:gd name="T30" fmla="*/ 46 w 48"/>
                  <a:gd name="T31" fmla="*/ 0 h 36"/>
                  <a:gd name="T32" fmla="*/ 46 w 48"/>
                  <a:gd name="T33" fmla="*/ 0 h 36"/>
                  <a:gd name="T34" fmla="*/ 46 w 48"/>
                  <a:gd name="T35" fmla="*/ 0 h 36"/>
                  <a:gd name="T36" fmla="*/ 46 w 48"/>
                  <a:gd name="T37" fmla="*/ 0 h 36"/>
                  <a:gd name="T38" fmla="*/ 46 w 48"/>
                  <a:gd name="T39" fmla="*/ 0 h 36"/>
                  <a:gd name="T40" fmla="*/ 44 w 48"/>
                  <a:gd name="T41" fmla="*/ 7 h 36"/>
                  <a:gd name="T42" fmla="*/ 40 w 48"/>
                  <a:gd name="T43" fmla="*/ 19 h 36"/>
                  <a:gd name="T44" fmla="*/ 32 w 48"/>
                  <a:gd name="T45" fmla="*/ 27 h 36"/>
                  <a:gd name="T46" fmla="*/ 21 w 48"/>
                  <a:gd name="T47" fmla="*/ 30 h 36"/>
                  <a:gd name="T48" fmla="*/ 13 w 48"/>
                  <a:gd name="T49" fmla="*/ 32 h 36"/>
                  <a:gd name="T50" fmla="*/ 9 w 48"/>
                  <a:gd name="T51" fmla="*/ 30 h 36"/>
                  <a:gd name="T52" fmla="*/ 5 w 48"/>
                  <a:gd name="T53" fmla="*/ 30 h 36"/>
                  <a:gd name="T54" fmla="*/ 2 w 48"/>
                  <a:gd name="T55" fmla="*/ 28 h 36"/>
                  <a:gd name="T56" fmla="*/ 2 w 48"/>
                  <a:gd name="T57" fmla="*/ 30 h 36"/>
                  <a:gd name="T58" fmla="*/ 5 w 48"/>
                  <a:gd name="T59" fmla="*/ 32 h 36"/>
                  <a:gd name="T60" fmla="*/ 7 w 48"/>
                  <a:gd name="T61" fmla="*/ 34 h 36"/>
                  <a:gd name="T62" fmla="*/ 11 w 48"/>
                  <a:gd name="T63" fmla="*/ 3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8" h="36">
                    <a:moveTo>
                      <a:pt x="13" y="36"/>
                    </a:moveTo>
                    <a:lnTo>
                      <a:pt x="13" y="36"/>
                    </a:lnTo>
                    <a:lnTo>
                      <a:pt x="13" y="36"/>
                    </a:lnTo>
                    <a:lnTo>
                      <a:pt x="13" y="36"/>
                    </a:lnTo>
                    <a:lnTo>
                      <a:pt x="13" y="36"/>
                    </a:lnTo>
                    <a:lnTo>
                      <a:pt x="13" y="36"/>
                    </a:lnTo>
                    <a:lnTo>
                      <a:pt x="13" y="36"/>
                    </a:lnTo>
                    <a:lnTo>
                      <a:pt x="13" y="36"/>
                    </a:lnTo>
                    <a:lnTo>
                      <a:pt x="13" y="36"/>
                    </a:lnTo>
                    <a:lnTo>
                      <a:pt x="19" y="36"/>
                    </a:lnTo>
                    <a:lnTo>
                      <a:pt x="25" y="34"/>
                    </a:lnTo>
                    <a:lnTo>
                      <a:pt x="30" y="32"/>
                    </a:lnTo>
                    <a:lnTo>
                      <a:pt x="34" y="28"/>
                    </a:lnTo>
                    <a:lnTo>
                      <a:pt x="38" y="27"/>
                    </a:lnTo>
                    <a:lnTo>
                      <a:pt x="42" y="23"/>
                    </a:lnTo>
                    <a:lnTo>
                      <a:pt x="44" y="19"/>
                    </a:lnTo>
                    <a:lnTo>
                      <a:pt x="46" y="13"/>
                    </a:lnTo>
                    <a:lnTo>
                      <a:pt x="46" y="13"/>
                    </a:lnTo>
                    <a:lnTo>
                      <a:pt x="46" y="13"/>
                    </a:lnTo>
                    <a:lnTo>
                      <a:pt x="48" y="11"/>
                    </a:lnTo>
                    <a:lnTo>
                      <a:pt x="48" y="11"/>
                    </a:lnTo>
                    <a:lnTo>
                      <a:pt x="48" y="11"/>
                    </a:lnTo>
                    <a:lnTo>
                      <a:pt x="48" y="9"/>
                    </a:lnTo>
                    <a:lnTo>
                      <a:pt x="48" y="9"/>
                    </a:lnTo>
                    <a:lnTo>
                      <a:pt x="48" y="9"/>
                    </a:lnTo>
                    <a:lnTo>
                      <a:pt x="48" y="7"/>
                    </a:lnTo>
                    <a:lnTo>
                      <a:pt x="48" y="5"/>
                    </a:lnTo>
                    <a:lnTo>
                      <a:pt x="46" y="5"/>
                    </a:lnTo>
                    <a:lnTo>
                      <a:pt x="46" y="4"/>
                    </a:lnTo>
                    <a:lnTo>
                      <a:pt x="46" y="2"/>
                    </a:lnTo>
                    <a:lnTo>
                      <a:pt x="46" y="2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46" y="2"/>
                    </a:lnTo>
                    <a:lnTo>
                      <a:pt x="44" y="7"/>
                    </a:lnTo>
                    <a:lnTo>
                      <a:pt x="42" y="13"/>
                    </a:lnTo>
                    <a:lnTo>
                      <a:pt x="40" y="19"/>
                    </a:lnTo>
                    <a:lnTo>
                      <a:pt x="36" y="23"/>
                    </a:lnTo>
                    <a:lnTo>
                      <a:pt x="32" y="27"/>
                    </a:lnTo>
                    <a:lnTo>
                      <a:pt x="26" y="28"/>
                    </a:lnTo>
                    <a:lnTo>
                      <a:pt x="21" y="30"/>
                    </a:lnTo>
                    <a:lnTo>
                      <a:pt x="13" y="32"/>
                    </a:lnTo>
                    <a:lnTo>
                      <a:pt x="13" y="32"/>
                    </a:lnTo>
                    <a:lnTo>
                      <a:pt x="11" y="32"/>
                    </a:lnTo>
                    <a:lnTo>
                      <a:pt x="9" y="30"/>
                    </a:lnTo>
                    <a:lnTo>
                      <a:pt x="7" y="30"/>
                    </a:lnTo>
                    <a:lnTo>
                      <a:pt x="5" y="30"/>
                    </a:lnTo>
                    <a:lnTo>
                      <a:pt x="3" y="30"/>
                    </a:lnTo>
                    <a:lnTo>
                      <a:pt x="2" y="28"/>
                    </a:lnTo>
                    <a:lnTo>
                      <a:pt x="0" y="28"/>
                    </a:lnTo>
                    <a:lnTo>
                      <a:pt x="2" y="30"/>
                    </a:lnTo>
                    <a:lnTo>
                      <a:pt x="3" y="30"/>
                    </a:lnTo>
                    <a:lnTo>
                      <a:pt x="5" y="32"/>
                    </a:lnTo>
                    <a:lnTo>
                      <a:pt x="5" y="32"/>
                    </a:lnTo>
                    <a:lnTo>
                      <a:pt x="7" y="34"/>
                    </a:lnTo>
                    <a:lnTo>
                      <a:pt x="9" y="34"/>
                    </a:lnTo>
                    <a:lnTo>
                      <a:pt x="11" y="34"/>
                    </a:lnTo>
                    <a:lnTo>
                      <a:pt x="13" y="36"/>
                    </a:lnTo>
                    <a:close/>
                  </a:path>
                </a:pathLst>
              </a:custGeom>
              <a:solidFill>
                <a:srgbClr val="5E5C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" name="Freeform 111"/>
              <p:cNvSpPr>
                <a:spLocks/>
              </p:cNvSpPr>
              <p:nvPr/>
            </p:nvSpPr>
            <p:spPr bwMode="auto">
              <a:xfrm>
                <a:off x="4083" y="1766"/>
                <a:ext cx="50" cy="40"/>
              </a:xfrm>
              <a:custGeom>
                <a:avLst/>
                <a:gdLst>
                  <a:gd name="T0" fmla="*/ 9 w 50"/>
                  <a:gd name="T1" fmla="*/ 38 h 40"/>
                  <a:gd name="T2" fmla="*/ 11 w 50"/>
                  <a:gd name="T3" fmla="*/ 38 h 40"/>
                  <a:gd name="T4" fmla="*/ 11 w 50"/>
                  <a:gd name="T5" fmla="*/ 38 h 40"/>
                  <a:gd name="T6" fmla="*/ 13 w 50"/>
                  <a:gd name="T7" fmla="*/ 40 h 40"/>
                  <a:gd name="T8" fmla="*/ 13 w 50"/>
                  <a:gd name="T9" fmla="*/ 40 h 40"/>
                  <a:gd name="T10" fmla="*/ 15 w 50"/>
                  <a:gd name="T11" fmla="*/ 40 h 40"/>
                  <a:gd name="T12" fmla="*/ 15 w 50"/>
                  <a:gd name="T13" fmla="*/ 40 h 40"/>
                  <a:gd name="T14" fmla="*/ 17 w 50"/>
                  <a:gd name="T15" fmla="*/ 40 h 40"/>
                  <a:gd name="T16" fmla="*/ 17 w 50"/>
                  <a:gd name="T17" fmla="*/ 40 h 40"/>
                  <a:gd name="T18" fmla="*/ 25 w 50"/>
                  <a:gd name="T19" fmla="*/ 38 h 40"/>
                  <a:gd name="T20" fmla="*/ 30 w 50"/>
                  <a:gd name="T21" fmla="*/ 38 h 40"/>
                  <a:gd name="T22" fmla="*/ 34 w 50"/>
                  <a:gd name="T23" fmla="*/ 34 h 40"/>
                  <a:gd name="T24" fmla="*/ 40 w 50"/>
                  <a:gd name="T25" fmla="*/ 31 h 40"/>
                  <a:gd name="T26" fmla="*/ 44 w 50"/>
                  <a:gd name="T27" fmla="*/ 27 h 40"/>
                  <a:gd name="T28" fmla="*/ 48 w 50"/>
                  <a:gd name="T29" fmla="*/ 23 h 40"/>
                  <a:gd name="T30" fmla="*/ 50 w 50"/>
                  <a:gd name="T31" fmla="*/ 17 h 40"/>
                  <a:gd name="T32" fmla="*/ 50 w 50"/>
                  <a:gd name="T33" fmla="*/ 11 h 40"/>
                  <a:gd name="T34" fmla="*/ 50 w 50"/>
                  <a:gd name="T35" fmla="*/ 10 h 40"/>
                  <a:gd name="T36" fmla="*/ 50 w 50"/>
                  <a:gd name="T37" fmla="*/ 8 h 40"/>
                  <a:gd name="T38" fmla="*/ 50 w 50"/>
                  <a:gd name="T39" fmla="*/ 8 h 40"/>
                  <a:gd name="T40" fmla="*/ 50 w 50"/>
                  <a:gd name="T41" fmla="*/ 6 h 40"/>
                  <a:gd name="T42" fmla="*/ 48 w 50"/>
                  <a:gd name="T43" fmla="*/ 4 h 40"/>
                  <a:gd name="T44" fmla="*/ 48 w 50"/>
                  <a:gd name="T45" fmla="*/ 2 h 40"/>
                  <a:gd name="T46" fmla="*/ 48 w 50"/>
                  <a:gd name="T47" fmla="*/ 2 h 40"/>
                  <a:gd name="T48" fmla="*/ 46 w 50"/>
                  <a:gd name="T49" fmla="*/ 0 h 40"/>
                  <a:gd name="T50" fmla="*/ 46 w 50"/>
                  <a:gd name="T51" fmla="*/ 0 h 40"/>
                  <a:gd name="T52" fmla="*/ 46 w 50"/>
                  <a:gd name="T53" fmla="*/ 2 h 40"/>
                  <a:gd name="T54" fmla="*/ 46 w 50"/>
                  <a:gd name="T55" fmla="*/ 2 h 40"/>
                  <a:gd name="T56" fmla="*/ 48 w 50"/>
                  <a:gd name="T57" fmla="*/ 4 h 40"/>
                  <a:gd name="T58" fmla="*/ 48 w 50"/>
                  <a:gd name="T59" fmla="*/ 4 h 40"/>
                  <a:gd name="T60" fmla="*/ 48 w 50"/>
                  <a:gd name="T61" fmla="*/ 6 h 40"/>
                  <a:gd name="T62" fmla="*/ 48 w 50"/>
                  <a:gd name="T63" fmla="*/ 6 h 40"/>
                  <a:gd name="T64" fmla="*/ 48 w 50"/>
                  <a:gd name="T65" fmla="*/ 8 h 40"/>
                  <a:gd name="T66" fmla="*/ 46 w 50"/>
                  <a:gd name="T67" fmla="*/ 13 h 40"/>
                  <a:gd name="T68" fmla="*/ 44 w 50"/>
                  <a:gd name="T69" fmla="*/ 17 h 40"/>
                  <a:gd name="T70" fmla="*/ 42 w 50"/>
                  <a:gd name="T71" fmla="*/ 23 h 40"/>
                  <a:gd name="T72" fmla="*/ 38 w 50"/>
                  <a:gd name="T73" fmla="*/ 27 h 40"/>
                  <a:gd name="T74" fmla="*/ 34 w 50"/>
                  <a:gd name="T75" fmla="*/ 31 h 40"/>
                  <a:gd name="T76" fmla="*/ 29 w 50"/>
                  <a:gd name="T77" fmla="*/ 33 h 40"/>
                  <a:gd name="T78" fmla="*/ 25 w 50"/>
                  <a:gd name="T79" fmla="*/ 34 h 40"/>
                  <a:gd name="T80" fmla="*/ 17 w 50"/>
                  <a:gd name="T81" fmla="*/ 36 h 40"/>
                  <a:gd name="T82" fmla="*/ 15 w 50"/>
                  <a:gd name="T83" fmla="*/ 36 h 40"/>
                  <a:gd name="T84" fmla="*/ 13 w 50"/>
                  <a:gd name="T85" fmla="*/ 34 h 40"/>
                  <a:gd name="T86" fmla="*/ 11 w 50"/>
                  <a:gd name="T87" fmla="*/ 34 h 40"/>
                  <a:gd name="T88" fmla="*/ 9 w 50"/>
                  <a:gd name="T89" fmla="*/ 34 h 40"/>
                  <a:gd name="T90" fmla="*/ 7 w 50"/>
                  <a:gd name="T91" fmla="*/ 33 h 40"/>
                  <a:gd name="T92" fmla="*/ 4 w 50"/>
                  <a:gd name="T93" fmla="*/ 33 h 40"/>
                  <a:gd name="T94" fmla="*/ 2 w 50"/>
                  <a:gd name="T95" fmla="*/ 31 h 40"/>
                  <a:gd name="T96" fmla="*/ 0 w 50"/>
                  <a:gd name="T97" fmla="*/ 31 h 40"/>
                  <a:gd name="T98" fmla="*/ 2 w 50"/>
                  <a:gd name="T99" fmla="*/ 31 h 40"/>
                  <a:gd name="T100" fmla="*/ 2 w 50"/>
                  <a:gd name="T101" fmla="*/ 33 h 40"/>
                  <a:gd name="T102" fmla="*/ 4 w 50"/>
                  <a:gd name="T103" fmla="*/ 34 h 40"/>
                  <a:gd name="T104" fmla="*/ 6 w 50"/>
                  <a:gd name="T105" fmla="*/ 34 h 40"/>
                  <a:gd name="T106" fmla="*/ 6 w 50"/>
                  <a:gd name="T107" fmla="*/ 36 h 40"/>
                  <a:gd name="T108" fmla="*/ 7 w 50"/>
                  <a:gd name="T109" fmla="*/ 36 h 40"/>
                  <a:gd name="T110" fmla="*/ 7 w 50"/>
                  <a:gd name="T111" fmla="*/ 38 h 40"/>
                  <a:gd name="T112" fmla="*/ 9 w 50"/>
                  <a:gd name="T113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0" h="40">
                    <a:moveTo>
                      <a:pt x="9" y="38"/>
                    </a:moveTo>
                    <a:lnTo>
                      <a:pt x="11" y="38"/>
                    </a:lnTo>
                    <a:lnTo>
                      <a:pt x="11" y="38"/>
                    </a:lnTo>
                    <a:lnTo>
                      <a:pt x="13" y="40"/>
                    </a:lnTo>
                    <a:lnTo>
                      <a:pt x="13" y="40"/>
                    </a:lnTo>
                    <a:lnTo>
                      <a:pt x="15" y="40"/>
                    </a:lnTo>
                    <a:lnTo>
                      <a:pt x="15" y="40"/>
                    </a:lnTo>
                    <a:lnTo>
                      <a:pt x="17" y="40"/>
                    </a:lnTo>
                    <a:lnTo>
                      <a:pt x="17" y="40"/>
                    </a:lnTo>
                    <a:lnTo>
                      <a:pt x="25" y="38"/>
                    </a:lnTo>
                    <a:lnTo>
                      <a:pt x="30" y="38"/>
                    </a:lnTo>
                    <a:lnTo>
                      <a:pt x="34" y="34"/>
                    </a:lnTo>
                    <a:lnTo>
                      <a:pt x="40" y="31"/>
                    </a:lnTo>
                    <a:lnTo>
                      <a:pt x="44" y="27"/>
                    </a:lnTo>
                    <a:lnTo>
                      <a:pt x="48" y="23"/>
                    </a:lnTo>
                    <a:lnTo>
                      <a:pt x="50" y="17"/>
                    </a:lnTo>
                    <a:lnTo>
                      <a:pt x="50" y="11"/>
                    </a:lnTo>
                    <a:lnTo>
                      <a:pt x="50" y="10"/>
                    </a:lnTo>
                    <a:lnTo>
                      <a:pt x="50" y="8"/>
                    </a:lnTo>
                    <a:lnTo>
                      <a:pt x="50" y="8"/>
                    </a:lnTo>
                    <a:lnTo>
                      <a:pt x="50" y="6"/>
                    </a:lnTo>
                    <a:lnTo>
                      <a:pt x="48" y="4"/>
                    </a:lnTo>
                    <a:lnTo>
                      <a:pt x="48" y="2"/>
                    </a:lnTo>
                    <a:lnTo>
                      <a:pt x="48" y="2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46" y="2"/>
                    </a:lnTo>
                    <a:lnTo>
                      <a:pt x="46" y="2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48" y="6"/>
                    </a:lnTo>
                    <a:lnTo>
                      <a:pt x="48" y="6"/>
                    </a:lnTo>
                    <a:lnTo>
                      <a:pt x="48" y="8"/>
                    </a:lnTo>
                    <a:lnTo>
                      <a:pt x="46" y="13"/>
                    </a:lnTo>
                    <a:lnTo>
                      <a:pt x="44" y="17"/>
                    </a:lnTo>
                    <a:lnTo>
                      <a:pt x="42" y="23"/>
                    </a:lnTo>
                    <a:lnTo>
                      <a:pt x="38" y="27"/>
                    </a:lnTo>
                    <a:lnTo>
                      <a:pt x="34" y="31"/>
                    </a:lnTo>
                    <a:lnTo>
                      <a:pt x="29" y="33"/>
                    </a:lnTo>
                    <a:lnTo>
                      <a:pt x="25" y="34"/>
                    </a:lnTo>
                    <a:lnTo>
                      <a:pt x="17" y="36"/>
                    </a:lnTo>
                    <a:lnTo>
                      <a:pt x="15" y="36"/>
                    </a:lnTo>
                    <a:lnTo>
                      <a:pt x="13" y="34"/>
                    </a:lnTo>
                    <a:lnTo>
                      <a:pt x="11" y="34"/>
                    </a:lnTo>
                    <a:lnTo>
                      <a:pt x="9" y="34"/>
                    </a:lnTo>
                    <a:lnTo>
                      <a:pt x="7" y="33"/>
                    </a:lnTo>
                    <a:lnTo>
                      <a:pt x="4" y="33"/>
                    </a:lnTo>
                    <a:lnTo>
                      <a:pt x="2" y="31"/>
                    </a:lnTo>
                    <a:lnTo>
                      <a:pt x="0" y="31"/>
                    </a:lnTo>
                    <a:lnTo>
                      <a:pt x="2" y="31"/>
                    </a:lnTo>
                    <a:lnTo>
                      <a:pt x="2" y="33"/>
                    </a:lnTo>
                    <a:lnTo>
                      <a:pt x="4" y="34"/>
                    </a:lnTo>
                    <a:lnTo>
                      <a:pt x="6" y="34"/>
                    </a:lnTo>
                    <a:lnTo>
                      <a:pt x="6" y="36"/>
                    </a:lnTo>
                    <a:lnTo>
                      <a:pt x="7" y="36"/>
                    </a:lnTo>
                    <a:lnTo>
                      <a:pt x="7" y="38"/>
                    </a:lnTo>
                    <a:lnTo>
                      <a:pt x="9" y="38"/>
                    </a:lnTo>
                    <a:close/>
                  </a:path>
                </a:pathLst>
              </a:custGeom>
              <a:solidFill>
                <a:srgbClr val="6664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" name="Freeform 112"/>
              <p:cNvSpPr>
                <a:spLocks/>
              </p:cNvSpPr>
              <p:nvPr/>
            </p:nvSpPr>
            <p:spPr bwMode="auto">
              <a:xfrm>
                <a:off x="4081" y="1762"/>
                <a:ext cx="52" cy="42"/>
              </a:xfrm>
              <a:custGeom>
                <a:avLst/>
                <a:gdLst>
                  <a:gd name="T0" fmla="*/ 52 w 52"/>
                  <a:gd name="T1" fmla="*/ 10 h 42"/>
                  <a:gd name="T2" fmla="*/ 52 w 52"/>
                  <a:gd name="T3" fmla="*/ 10 h 42"/>
                  <a:gd name="T4" fmla="*/ 52 w 52"/>
                  <a:gd name="T5" fmla="*/ 10 h 42"/>
                  <a:gd name="T6" fmla="*/ 52 w 52"/>
                  <a:gd name="T7" fmla="*/ 10 h 42"/>
                  <a:gd name="T8" fmla="*/ 50 w 52"/>
                  <a:gd name="T9" fmla="*/ 8 h 42"/>
                  <a:gd name="T10" fmla="*/ 50 w 52"/>
                  <a:gd name="T11" fmla="*/ 6 h 42"/>
                  <a:gd name="T12" fmla="*/ 48 w 52"/>
                  <a:gd name="T13" fmla="*/ 2 h 42"/>
                  <a:gd name="T14" fmla="*/ 46 w 52"/>
                  <a:gd name="T15" fmla="*/ 0 h 42"/>
                  <a:gd name="T16" fmla="*/ 46 w 52"/>
                  <a:gd name="T17" fmla="*/ 0 h 42"/>
                  <a:gd name="T18" fmla="*/ 46 w 52"/>
                  <a:gd name="T19" fmla="*/ 4 h 42"/>
                  <a:gd name="T20" fmla="*/ 46 w 52"/>
                  <a:gd name="T21" fmla="*/ 6 h 42"/>
                  <a:gd name="T22" fmla="*/ 48 w 52"/>
                  <a:gd name="T23" fmla="*/ 10 h 42"/>
                  <a:gd name="T24" fmla="*/ 46 w 52"/>
                  <a:gd name="T25" fmla="*/ 15 h 42"/>
                  <a:gd name="T26" fmla="*/ 42 w 52"/>
                  <a:gd name="T27" fmla="*/ 25 h 42"/>
                  <a:gd name="T28" fmla="*/ 34 w 52"/>
                  <a:gd name="T29" fmla="*/ 33 h 42"/>
                  <a:gd name="T30" fmla="*/ 25 w 52"/>
                  <a:gd name="T31" fmla="*/ 37 h 42"/>
                  <a:gd name="T32" fmla="*/ 17 w 52"/>
                  <a:gd name="T33" fmla="*/ 38 h 42"/>
                  <a:gd name="T34" fmla="*/ 11 w 52"/>
                  <a:gd name="T35" fmla="*/ 37 h 42"/>
                  <a:gd name="T36" fmla="*/ 6 w 52"/>
                  <a:gd name="T37" fmla="*/ 35 h 42"/>
                  <a:gd name="T38" fmla="*/ 2 w 52"/>
                  <a:gd name="T39" fmla="*/ 31 h 42"/>
                  <a:gd name="T40" fmla="*/ 0 w 52"/>
                  <a:gd name="T41" fmla="*/ 31 h 42"/>
                  <a:gd name="T42" fmla="*/ 2 w 52"/>
                  <a:gd name="T43" fmla="*/ 33 h 42"/>
                  <a:gd name="T44" fmla="*/ 4 w 52"/>
                  <a:gd name="T45" fmla="*/ 35 h 42"/>
                  <a:gd name="T46" fmla="*/ 6 w 52"/>
                  <a:gd name="T47" fmla="*/ 38 h 42"/>
                  <a:gd name="T48" fmla="*/ 8 w 52"/>
                  <a:gd name="T49" fmla="*/ 38 h 42"/>
                  <a:gd name="T50" fmla="*/ 11 w 52"/>
                  <a:gd name="T51" fmla="*/ 40 h 42"/>
                  <a:gd name="T52" fmla="*/ 15 w 52"/>
                  <a:gd name="T53" fmla="*/ 40 h 42"/>
                  <a:gd name="T54" fmla="*/ 19 w 52"/>
                  <a:gd name="T55" fmla="*/ 42 h 42"/>
                  <a:gd name="T56" fmla="*/ 27 w 52"/>
                  <a:gd name="T57" fmla="*/ 40 h 42"/>
                  <a:gd name="T58" fmla="*/ 38 w 52"/>
                  <a:gd name="T59" fmla="*/ 37 h 42"/>
                  <a:gd name="T60" fmla="*/ 46 w 52"/>
                  <a:gd name="T61" fmla="*/ 29 h 42"/>
                  <a:gd name="T62" fmla="*/ 50 w 52"/>
                  <a:gd name="T63" fmla="*/ 1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2" h="42">
                    <a:moveTo>
                      <a:pt x="52" y="12"/>
                    </a:moveTo>
                    <a:lnTo>
                      <a:pt x="52" y="10"/>
                    </a:lnTo>
                    <a:lnTo>
                      <a:pt x="52" y="10"/>
                    </a:lnTo>
                    <a:lnTo>
                      <a:pt x="52" y="10"/>
                    </a:lnTo>
                    <a:lnTo>
                      <a:pt x="52" y="10"/>
                    </a:lnTo>
                    <a:lnTo>
                      <a:pt x="52" y="10"/>
                    </a:lnTo>
                    <a:lnTo>
                      <a:pt x="52" y="10"/>
                    </a:lnTo>
                    <a:lnTo>
                      <a:pt x="52" y="10"/>
                    </a:lnTo>
                    <a:lnTo>
                      <a:pt x="52" y="10"/>
                    </a:lnTo>
                    <a:lnTo>
                      <a:pt x="50" y="8"/>
                    </a:lnTo>
                    <a:lnTo>
                      <a:pt x="50" y="6"/>
                    </a:lnTo>
                    <a:lnTo>
                      <a:pt x="50" y="6"/>
                    </a:lnTo>
                    <a:lnTo>
                      <a:pt x="48" y="4"/>
                    </a:lnTo>
                    <a:lnTo>
                      <a:pt x="48" y="2"/>
                    </a:lnTo>
                    <a:lnTo>
                      <a:pt x="46" y="2"/>
                    </a:lnTo>
                    <a:lnTo>
                      <a:pt x="46" y="0"/>
                    </a:lnTo>
                    <a:lnTo>
                      <a:pt x="44" y="0"/>
                    </a:lnTo>
                    <a:lnTo>
                      <a:pt x="46" y="0"/>
                    </a:lnTo>
                    <a:lnTo>
                      <a:pt x="46" y="2"/>
                    </a:lnTo>
                    <a:lnTo>
                      <a:pt x="46" y="4"/>
                    </a:lnTo>
                    <a:lnTo>
                      <a:pt x="46" y="4"/>
                    </a:lnTo>
                    <a:lnTo>
                      <a:pt x="46" y="6"/>
                    </a:lnTo>
                    <a:lnTo>
                      <a:pt x="48" y="8"/>
                    </a:lnTo>
                    <a:lnTo>
                      <a:pt x="48" y="10"/>
                    </a:lnTo>
                    <a:lnTo>
                      <a:pt x="48" y="12"/>
                    </a:lnTo>
                    <a:lnTo>
                      <a:pt x="46" y="15"/>
                    </a:lnTo>
                    <a:lnTo>
                      <a:pt x="46" y="21"/>
                    </a:lnTo>
                    <a:lnTo>
                      <a:pt x="42" y="25"/>
                    </a:lnTo>
                    <a:lnTo>
                      <a:pt x="38" y="31"/>
                    </a:lnTo>
                    <a:lnTo>
                      <a:pt x="34" y="33"/>
                    </a:lnTo>
                    <a:lnTo>
                      <a:pt x="31" y="37"/>
                    </a:lnTo>
                    <a:lnTo>
                      <a:pt x="25" y="37"/>
                    </a:lnTo>
                    <a:lnTo>
                      <a:pt x="19" y="38"/>
                    </a:lnTo>
                    <a:lnTo>
                      <a:pt x="17" y="38"/>
                    </a:lnTo>
                    <a:lnTo>
                      <a:pt x="13" y="37"/>
                    </a:lnTo>
                    <a:lnTo>
                      <a:pt x="11" y="37"/>
                    </a:lnTo>
                    <a:lnTo>
                      <a:pt x="9" y="35"/>
                    </a:lnTo>
                    <a:lnTo>
                      <a:pt x="6" y="35"/>
                    </a:lnTo>
                    <a:lnTo>
                      <a:pt x="4" y="33"/>
                    </a:lnTo>
                    <a:lnTo>
                      <a:pt x="2" y="31"/>
                    </a:lnTo>
                    <a:lnTo>
                      <a:pt x="0" y="29"/>
                    </a:lnTo>
                    <a:lnTo>
                      <a:pt x="0" y="31"/>
                    </a:lnTo>
                    <a:lnTo>
                      <a:pt x="2" y="33"/>
                    </a:lnTo>
                    <a:lnTo>
                      <a:pt x="2" y="33"/>
                    </a:lnTo>
                    <a:lnTo>
                      <a:pt x="2" y="35"/>
                    </a:lnTo>
                    <a:lnTo>
                      <a:pt x="4" y="35"/>
                    </a:lnTo>
                    <a:lnTo>
                      <a:pt x="4" y="37"/>
                    </a:lnTo>
                    <a:lnTo>
                      <a:pt x="6" y="38"/>
                    </a:lnTo>
                    <a:lnTo>
                      <a:pt x="6" y="38"/>
                    </a:lnTo>
                    <a:lnTo>
                      <a:pt x="8" y="38"/>
                    </a:lnTo>
                    <a:lnTo>
                      <a:pt x="9" y="40"/>
                    </a:lnTo>
                    <a:lnTo>
                      <a:pt x="11" y="40"/>
                    </a:lnTo>
                    <a:lnTo>
                      <a:pt x="13" y="40"/>
                    </a:lnTo>
                    <a:lnTo>
                      <a:pt x="15" y="40"/>
                    </a:lnTo>
                    <a:lnTo>
                      <a:pt x="17" y="42"/>
                    </a:lnTo>
                    <a:lnTo>
                      <a:pt x="19" y="42"/>
                    </a:lnTo>
                    <a:lnTo>
                      <a:pt x="19" y="42"/>
                    </a:lnTo>
                    <a:lnTo>
                      <a:pt x="27" y="40"/>
                    </a:lnTo>
                    <a:lnTo>
                      <a:pt x="32" y="38"/>
                    </a:lnTo>
                    <a:lnTo>
                      <a:pt x="38" y="37"/>
                    </a:lnTo>
                    <a:lnTo>
                      <a:pt x="42" y="33"/>
                    </a:lnTo>
                    <a:lnTo>
                      <a:pt x="46" y="29"/>
                    </a:lnTo>
                    <a:lnTo>
                      <a:pt x="48" y="23"/>
                    </a:lnTo>
                    <a:lnTo>
                      <a:pt x="50" y="17"/>
                    </a:lnTo>
                    <a:lnTo>
                      <a:pt x="52" y="12"/>
                    </a:lnTo>
                    <a:close/>
                  </a:path>
                </a:pathLst>
              </a:custGeom>
              <a:solidFill>
                <a:srgbClr val="6D6B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" name="Freeform 113"/>
              <p:cNvSpPr>
                <a:spLocks/>
              </p:cNvSpPr>
              <p:nvPr/>
            </p:nvSpPr>
            <p:spPr bwMode="auto">
              <a:xfrm>
                <a:off x="4079" y="1758"/>
                <a:ext cx="52" cy="44"/>
              </a:xfrm>
              <a:custGeom>
                <a:avLst/>
                <a:gdLst>
                  <a:gd name="T0" fmla="*/ 52 w 52"/>
                  <a:gd name="T1" fmla="*/ 14 h 44"/>
                  <a:gd name="T2" fmla="*/ 52 w 52"/>
                  <a:gd name="T3" fmla="*/ 12 h 44"/>
                  <a:gd name="T4" fmla="*/ 50 w 52"/>
                  <a:gd name="T5" fmla="*/ 10 h 44"/>
                  <a:gd name="T6" fmla="*/ 50 w 52"/>
                  <a:gd name="T7" fmla="*/ 8 h 44"/>
                  <a:gd name="T8" fmla="*/ 50 w 52"/>
                  <a:gd name="T9" fmla="*/ 6 h 44"/>
                  <a:gd name="T10" fmla="*/ 48 w 52"/>
                  <a:gd name="T11" fmla="*/ 4 h 44"/>
                  <a:gd name="T12" fmla="*/ 46 w 52"/>
                  <a:gd name="T13" fmla="*/ 2 h 44"/>
                  <a:gd name="T14" fmla="*/ 44 w 52"/>
                  <a:gd name="T15" fmla="*/ 0 h 44"/>
                  <a:gd name="T16" fmla="*/ 44 w 52"/>
                  <a:gd name="T17" fmla="*/ 2 h 44"/>
                  <a:gd name="T18" fmla="*/ 46 w 52"/>
                  <a:gd name="T19" fmla="*/ 6 h 44"/>
                  <a:gd name="T20" fmla="*/ 46 w 52"/>
                  <a:gd name="T21" fmla="*/ 8 h 44"/>
                  <a:gd name="T22" fmla="*/ 48 w 52"/>
                  <a:gd name="T23" fmla="*/ 12 h 44"/>
                  <a:gd name="T24" fmla="*/ 46 w 52"/>
                  <a:gd name="T25" fmla="*/ 19 h 44"/>
                  <a:gd name="T26" fmla="*/ 42 w 52"/>
                  <a:gd name="T27" fmla="*/ 29 h 44"/>
                  <a:gd name="T28" fmla="*/ 36 w 52"/>
                  <a:gd name="T29" fmla="*/ 35 h 44"/>
                  <a:gd name="T30" fmla="*/ 27 w 52"/>
                  <a:gd name="T31" fmla="*/ 39 h 44"/>
                  <a:gd name="T32" fmla="*/ 19 w 52"/>
                  <a:gd name="T33" fmla="*/ 41 h 44"/>
                  <a:gd name="T34" fmla="*/ 11 w 52"/>
                  <a:gd name="T35" fmla="*/ 39 h 44"/>
                  <a:gd name="T36" fmla="*/ 8 w 52"/>
                  <a:gd name="T37" fmla="*/ 35 h 44"/>
                  <a:gd name="T38" fmla="*/ 2 w 52"/>
                  <a:gd name="T39" fmla="*/ 31 h 44"/>
                  <a:gd name="T40" fmla="*/ 0 w 52"/>
                  <a:gd name="T41" fmla="*/ 29 h 44"/>
                  <a:gd name="T42" fmla="*/ 2 w 52"/>
                  <a:gd name="T43" fmla="*/ 33 h 44"/>
                  <a:gd name="T44" fmla="*/ 2 w 52"/>
                  <a:gd name="T45" fmla="*/ 35 h 44"/>
                  <a:gd name="T46" fmla="*/ 4 w 52"/>
                  <a:gd name="T47" fmla="*/ 37 h 44"/>
                  <a:gd name="T48" fmla="*/ 6 w 52"/>
                  <a:gd name="T49" fmla="*/ 39 h 44"/>
                  <a:gd name="T50" fmla="*/ 11 w 52"/>
                  <a:gd name="T51" fmla="*/ 41 h 44"/>
                  <a:gd name="T52" fmla="*/ 15 w 52"/>
                  <a:gd name="T53" fmla="*/ 42 h 44"/>
                  <a:gd name="T54" fmla="*/ 19 w 52"/>
                  <a:gd name="T55" fmla="*/ 44 h 44"/>
                  <a:gd name="T56" fmla="*/ 29 w 52"/>
                  <a:gd name="T57" fmla="*/ 42 h 44"/>
                  <a:gd name="T58" fmla="*/ 38 w 52"/>
                  <a:gd name="T59" fmla="*/ 39 h 44"/>
                  <a:gd name="T60" fmla="*/ 46 w 52"/>
                  <a:gd name="T61" fmla="*/ 31 h 44"/>
                  <a:gd name="T62" fmla="*/ 50 w 52"/>
                  <a:gd name="T63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2" h="44">
                    <a:moveTo>
                      <a:pt x="52" y="16"/>
                    </a:moveTo>
                    <a:lnTo>
                      <a:pt x="52" y="14"/>
                    </a:lnTo>
                    <a:lnTo>
                      <a:pt x="52" y="14"/>
                    </a:lnTo>
                    <a:lnTo>
                      <a:pt x="52" y="12"/>
                    </a:lnTo>
                    <a:lnTo>
                      <a:pt x="52" y="12"/>
                    </a:lnTo>
                    <a:lnTo>
                      <a:pt x="50" y="10"/>
                    </a:lnTo>
                    <a:lnTo>
                      <a:pt x="50" y="10"/>
                    </a:lnTo>
                    <a:lnTo>
                      <a:pt x="50" y="8"/>
                    </a:lnTo>
                    <a:lnTo>
                      <a:pt x="50" y="8"/>
                    </a:lnTo>
                    <a:lnTo>
                      <a:pt x="50" y="6"/>
                    </a:lnTo>
                    <a:lnTo>
                      <a:pt x="48" y="6"/>
                    </a:lnTo>
                    <a:lnTo>
                      <a:pt x="48" y="4"/>
                    </a:lnTo>
                    <a:lnTo>
                      <a:pt x="46" y="4"/>
                    </a:lnTo>
                    <a:lnTo>
                      <a:pt x="46" y="2"/>
                    </a:lnTo>
                    <a:lnTo>
                      <a:pt x="44" y="2"/>
                    </a:lnTo>
                    <a:lnTo>
                      <a:pt x="44" y="0"/>
                    </a:lnTo>
                    <a:lnTo>
                      <a:pt x="42" y="0"/>
                    </a:lnTo>
                    <a:lnTo>
                      <a:pt x="44" y="2"/>
                    </a:lnTo>
                    <a:lnTo>
                      <a:pt x="44" y="4"/>
                    </a:lnTo>
                    <a:lnTo>
                      <a:pt x="46" y="6"/>
                    </a:lnTo>
                    <a:lnTo>
                      <a:pt x="46" y="6"/>
                    </a:lnTo>
                    <a:lnTo>
                      <a:pt x="46" y="8"/>
                    </a:lnTo>
                    <a:lnTo>
                      <a:pt x="46" y="10"/>
                    </a:lnTo>
                    <a:lnTo>
                      <a:pt x="48" y="12"/>
                    </a:lnTo>
                    <a:lnTo>
                      <a:pt x="48" y="16"/>
                    </a:lnTo>
                    <a:lnTo>
                      <a:pt x="46" y="19"/>
                    </a:lnTo>
                    <a:lnTo>
                      <a:pt x="46" y="25"/>
                    </a:lnTo>
                    <a:lnTo>
                      <a:pt x="42" y="29"/>
                    </a:lnTo>
                    <a:lnTo>
                      <a:pt x="40" y="33"/>
                    </a:lnTo>
                    <a:lnTo>
                      <a:pt x="36" y="35"/>
                    </a:lnTo>
                    <a:lnTo>
                      <a:pt x="33" y="39"/>
                    </a:lnTo>
                    <a:lnTo>
                      <a:pt x="27" y="39"/>
                    </a:lnTo>
                    <a:lnTo>
                      <a:pt x="21" y="41"/>
                    </a:lnTo>
                    <a:lnTo>
                      <a:pt x="19" y="41"/>
                    </a:lnTo>
                    <a:lnTo>
                      <a:pt x="15" y="39"/>
                    </a:lnTo>
                    <a:lnTo>
                      <a:pt x="11" y="39"/>
                    </a:lnTo>
                    <a:lnTo>
                      <a:pt x="10" y="37"/>
                    </a:lnTo>
                    <a:lnTo>
                      <a:pt x="8" y="35"/>
                    </a:lnTo>
                    <a:lnTo>
                      <a:pt x="4" y="33"/>
                    </a:lnTo>
                    <a:lnTo>
                      <a:pt x="2" y="31"/>
                    </a:lnTo>
                    <a:lnTo>
                      <a:pt x="0" y="27"/>
                    </a:lnTo>
                    <a:lnTo>
                      <a:pt x="0" y="29"/>
                    </a:lnTo>
                    <a:lnTo>
                      <a:pt x="2" y="31"/>
                    </a:lnTo>
                    <a:lnTo>
                      <a:pt x="2" y="33"/>
                    </a:lnTo>
                    <a:lnTo>
                      <a:pt x="2" y="33"/>
                    </a:lnTo>
                    <a:lnTo>
                      <a:pt x="2" y="35"/>
                    </a:lnTo>
                    <a:lnTo>
                      <a:pt x="4" y="35"/>
                    </a:lnTo>
                    <a:lnTo>
                      <a:pt x="4" y="37"/>
                    </a:lnTo>
                    <a:lnTo>
                      <a:pt x="4" y="39"/>
                    </a:lnTo>
                    <a:lnTo>
                      <a:pt x="6" y="39"/>
                    </a:lnTo>
                    <a:lnTo>
                      <a:pt x="8" y="41"/>
                    </a:lnTo>
                    <a:lnTo>
                      <a:pt x="11" y="41"/>
                    </a:lnTo>
                    <a:lnTo>
                      <a:pt x="13" y="42"/>
                    </a:lnTo>
                    <a:lnTo>
                      <a:pt x="15" y="42"/>
                    </a:lnTo>
                    <a:lnTo>
                      <a:pt x="17" y="42"/>
                    </a:lnTo>
                    <a:lnTo>
                      <a:pt x="19" y="44"/>
                    </a:lnTo>
                    <a:lnTo>
                      <a:pt x="21" y="44"/>
                    </a:lnTo>
                    <a:lnTo>
                      <a:pt x="29" y="42"/>
                    </a:lnTo>
                    <a:lnTo>
                      <a:pt x="33" y="42"/>
                    </a:lnTo>
                    <a:lnTo>
                      <a:pt x="38" y="39"/>
                    </a:lnTo>
                    <a:lnTo>
                      <a:pt x="42" y="35"/>
                    </a:lnTo>
                    <a:lnTo>
                      <a:pt x="46" y="31"/>
                    </a:lnTo>
                    <a:lnTo>
                      <a:pt x="48" y="25"/>
                    </a:lnTo>
                    <a:lnTo>
                      <a:pt x="50" y="21"/>
                    </a:lnTo>
                    <a:lnTo>
                      <a:pt x="52" y="16"/>
                    </a:lnTo>
                    <a:close/>
                  </a:path>
                </a:pathLst>
              </a:custGeom>
              <a:solidFill>
                <a:srgbClr val="747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114"/>
              <p:cNvSpPr>
                <a:spLocks/>
              </p:cNvSpPr>
              <p:nvPr/>
            </p:nvSpPr>
            <p:spPr bwMode="auto">
              <a:xfrm>
                <a:off x="4079" y="1756"/>
                <a:ext cx="50" cy="44"/>
              </a:xfrm>
              <a:custGeom>
                <a:avLst/>
                <a:gdLst>
                  <a:gd name="T0" fmla="*/ 50 w 50"/>
                  <a:gd name="T1" fmla="*/ 16 h 44"/>
                  <a:gd name="T2" fmla="*/ 48 w 50"/>
                  <a:gd name="T3" fmla="*/ 12 h 44"/>
                  <a:gd name="T4" fmla="*/ 48 w 50"/>
                  <a:gd name="T5" fmla="*/ 10 h 44"/>
                  <a:gd name="T6" fmla="*/ 48 w 50"/>
                  <a:gd name="T7" fmla="*/ 6 h 44"/>
                  <a:gd name="T8" fmla="*/ 46 w 50"/>
                  <a:gd name="T9" fmla="*/ 4 h 44"/>
                  <a:gd name="T10" fmla="*/ 44 w 50"/>
                  <a:gd name="T11" fmla="*/ 2 h 44"/>
                  <a:gd name="T12" fmla="*/ 42 w 50"/>
                  <a:gd name="T13" fmla="*/ 2 h 44"/>
                  <a:gd name="T14" fmla="*/ 38 w 50"/>
                  <a:gd name="T15" fmla="*/ 0 h 44"/>
                  <a:gd name="T16" fmla="*/ 38 w 50"/>
                  <a:gd name="T17" fmla="*/ 0 h 44"/>
                  <a:gd name="T18" fmla="*/ 42 w 50"/>
                  <a:gd name="T19" fmla="*/ 4 h 44"/>
                  <a:gd name="T20" fmla="*/ 44 w 50"/>
                  <a:gd name="T21" fmla="*/ 10 h 44"/>
                  <a:gd name="T22" fmla="*/ 46 w 50"/>
                  <a:gd name="T23" fmla="*/ 14 h 44"/>
                  <a:gd name="T24" fmla="*/ 44 w 50"/>
                  <a:gd name="T25" fmla="*/ 21 h 44"/>
                  <a:gd name="T26" fmla="*/ 42 w 50"/>
                  <a:gd name="T27" fmla="*/ 29 h 44"/>
                  <a:gd name="T28" fmla="*/ 34 w 50"/>
                  <a:gd name="T29" fmla="*/ 37 h 44"/>
                  <a:gd name="T30" fmla="*/ 27 w 50"/>
                  <a:gd name="T31" fmla="*/ 39 h 44"/>
                  <a:gd name="T32" fmla="*/ 19 w 50"/>
                  <a:gd name="T33" fmla="*/ 41 h 44"/>
                  <a:gd name="T34" fmla="*/ 11 w 50"/>
                  <a:gd name="T35" fmla="*/ 37 h 44"/>
                  <a:gd name="T36" fmla="*/ 6 w 50"/>
                  <a:gd name="T37" fmla="*/ 33 h 44"/>
                  <a:gd name="T38" fmla="*/ 2 w 50"/>
                  <a:gd name="T39" fmla="*/ 27 h 44"/>
                  <a:gd name="T40" fmla="*/ 0 w 50"/>
                  <a:gd name="T41" fmla="*/ 25 h 44"/>
                  <a:gd name="T42" fmla="*/ 0 w 50"/>
                  <a:gd name="T43" fmla="*/ 25 h 44"/>
                  <a:gd name="T44" fmla="*/ 0 w 50"/>
                  <a:gd name="T45" fmla="*/ 25 h 44"/>
                  <a:gd name="T46" fmla="*/ 0 w 50"/>
                  <a:gd name="T47" fmla="*/ 25 h 44"/>
                  <a:gd name="T48" fmla="*/ 0 w 50"/>
                  <a:gd name="T49" fmla="*/ 27 h 44"/>
                  <a:gd name="T50" fmla="*/ 0 w 50"/>
                  <a:gd name="T51" fmla="*/ 29 h 44"/>
                  <a:gd name="T52" fmla="*/ 0 w 50"/>
                  <a:gd name="T53" fmla="*/ 31 h 44"/>
                  <a:gd name="T54" fmla="*/ 2 w 50"/>
                  <a:gd name="T55" fmla="*/ 35 h 44"/>
                  <a:gd name="T56" fmla="*/ 4 w 50"/>
                  <a:gd name="T57" fmla="*/ 37 h 44"/>
                  <a:gd name="T58" fmla="*/ 8 w 50"/>
                  <a:gd name="T59" fmla="*/ 41 h 44"/>
                  <a:gd name="T60" fmla="*/ 13 w 50"/>
                  <a:gd name="T61" fmla="*/ 43 h 44"/>
                  <a:gd name="T62" fmla="*/ 19 w 50"/>
                  <a:gd name="T63" fmla="*/ 44 h 44"/>
                  <a:gd name="T64" fmla="*/ 27 w 50"/>
                  <a:gd name="T65" fmla="*/ 43 h 44"/>
                  <a:gd name="T66" fmla="*/ 36 w 50"/>
                  <a:gd name="T67" fmla="*/ 39 h 44"/>
                  <a:gd name="T68" fmla="*/ 44 w 50"/>
                  <a:gd name="T69" fmla="*/ 31 h 44"/>
                  <a:gd name="T70" fmla="*/ 48 w 50"/>
                  <a:gd name="T71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0" h="44">
                    <a:moveTo>
                      <a:pt x="50" y="18"/>
                    </a:moveTo>
                    <a:lnTo>
                      <a:pt x="50" y="16"/>
                    </a:lnTo>
                    <a:lnTo>
                      <a:pt x="50" y="14"/>
                    </a:lnTo>
                    <a:lnTo>
                      <a:pt x="48" y="12"/>
                    </a:lnTo>
                    <a:lnTo>
                      <a:pt x="48" y="10"/>
                    </a:lnTo>
                    <a:lnTo>
                      <a:pt x="48" y="10"/>
                    </a:lnTo>
                    <a:lnTo>
                      <a:pt x="48" y="8"/>
                    </a:lnTo>
                    <a:lnTo>
                      <a:pt x="48" y="6"/>
                    </a:lnTo>
                    <a:lnTo>
                      <a:pt x="46" y="6"/>
                    </a:lnTo>
                    <a:lnTo>
                      <a:pt x="46" y="4"/>
                    </a:lnTo>
                    <a:lnTo>
                      <a:pt x="44" y="4"/>
                    </a:lnTo>
                    <a:lnTo>
                      <a:pt x="44" y="2"/>
                    </a:lnTo>
                    <a:lnTo>
                      <a:pt x="42" y="2"/>
                    </a:lnTo>
                    <a:lnTo>
                      <a:pt x="42" y="2"/>
                    </a:lnTo>
                    <a:lnTo>
                      <a:pt x="40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0" y="2"/>
                    </a:lnTo>
                    <a:lnTo>
                      <a:pt x="42" y="4"/>
                    </a:lnTo>
                    <a:lnTo>
                      <a:pt x="44" y="8"/>
                    </a:lnTo>
                    <a:lnTo>
                      <a:pt x="44" y="10"/>
                    </a:lnTo>
                    <a:lnTo>
                      <a:pt x="44" y="12"/>
                    </a:lnTo>
                    <a:lnTo>
                      <a:pt x="46" y="14"/>
                    </a:lnTo>
                    <a:lnTo>
                      <a:pt x="46" y="18"/>
                    </a:lnTo>
                    <a:lnTo>
                      <a:pt x="44" y="21"/>
                    </a:lnTo>
                    <a:lnTo>
                      <a:pt x="44" y="25"/>
                    </a:lnTo>
                    <a:lnTo>
                      <a:pt x="42" y="29"/>
                    </a:lnTo>
                    <a:lnTo>
                      <a:pt x="38" y="33"/>
                    </a:lnTo>
                    <a:lnTo>
                      <a:pt x="34" y="37"/>
                    </a:lnTo>
                    <a:lnTo>
                      <a:pt x="31" y="39"/>
                    </a:lnTo>
                    <a:lnTo>
                      <a:pt x="27" y="39"/>
                    </a:lnTo>
                    <a:lnTo>
                      <a:pt x="21" y="41"/>
                    </a:lnTo>
                    <a:lnTo>
                      <a:pt x="19" y="41"/>
                    </a:lnTo>
                    <a:lnTo>
                      <a:pt x="15" y="39"/>
                    </a:lnTo>
                    <a:lnTo>
                      <a:pt x="11" y="37"/>
                    </a:lnTo>
                    <a:lnTo>
                      <a:pt x="8" y="35"/>
                    </a:lnTo>
                    <a:lnTo>
                      <a:pt x="6" y="33"/>
                    </a:lnTo>
                    <a:lnTo>
                      <a:pt x="4" y="31"/>
                    </a:lnTo>
                    <a:lnTo>
                      <a:pt x="2" y="27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0" y="29"/>
                    </a:lnTo>
                    <a:lnTo>
                      <a:pt x="0" y="31"/>
                    </a:lnTo>
                    <a:lnTo>
                      <a:pt x="0" y="31"/>
                    </a:lnTo>
                    <a:lnTo>
                      <a:pt x="2" y="33"/>
                    </a:lnTo>
                    <a:lnTo>
                      <a:pt x="2" y="35"/>
                    </a:lnTo>
                    <a:lnTo>
                      <a:pt x="2" y="35"/>
                    </a:lnTo>
                    <a:lnTo>
                      <a:pt x="4" y="37"/>
                    </a:lnTo>
                    <a:lnTo>
                      <a:pt x="6" y="39"/>
                    </a:lnTo>
                    <a:lnTo>
                      <a:pt x="8" y="41"/>
                    </a:lnTo>
                    <a:lnTo>
                      <a:pt x="11" y="41"/>
                    </a:lnTo>
                    <a:lnTo>
                      <a:pt x="13" y="43"/>
                    </a:lnTo>
                    <a:lnTo>
                      <a:pt x="15" y="43"/>
                    </a:lnTo>
                    <a:lnTo>
                      <a:pt x="19" y="44"/>
                    </a:lnTo>
                    <a:lnTo>
                      <a:pt x="21" y="44"/>
                    </a:lnTo>
                    <a:lnTo>
                      <a:pt x="27" y="43"/>
                    </a:lnTo>
                    <a:lnTo>
                      <a:pt x="33" y="43"/>
                    </a:lnTo>
                    <a:lnTo>
                      <a:pt x="36" y="39"/>
                    </a:lnTo>
                    <a:lnTo>
                      <a:pt x="40" y="37"/>
                    </a:lnTo>
                    <a:lnTo>
                      <a:pt x="44" y="31"/>
                    </a:lnTo>
                    <a:lnTo>
                      <a:pt x="48" y="27"/>
                    </a:lnTo>
                    <a:lnTo>
                      <a:pt x="48" y="21"/>
                    </a:lnTo>
                    <a:lnTo>
                      <a:pt x="50" y="18"/>
                    </a:lnTo>
                    <a:close/>
                  </a:path>
                </a:pathLst>
              </a:custGeom>
              <a:solidFill>
                <a:srgbClr val="7B7A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115"/>
              <p:cNvSpPr>
                <a:spLocks/>
              </p:cNvSpPr>
              <p:nvPr/>
            </p:nvSpPr>
            <p:spPr bwMode="auto">
              <a:xfrm>
                <a:off x="4079" y="1754"/>
                <a:ext cx="48" cy="45"/>
              </a:xfrm>
              <a:custGeom>
                <a:avLst/>
                <a:gdLst>
                  <a:gd name="T0" fmla="*/ 48 w 48"/>
                  <a:gd name="T1" fmla="*/ 16 h 45"/>
                  <a:gd name="T2" fmla="*/ 46 w 48"/>
                  <a:gd name="T3" fmla="*/ 12 h 45"/>
                  <a:gd name="T4" fmla="*/ 46 w 48"/>
                  <a:gd name="T5" fmla="*/ 10 h 45"/>
                  <a:gd name="T6" fmla="*/ 44 w 48"/>
                  <a:gd name="T7" fmla="*/ 6 h 45"/>
                  <a:gd name="T8" fmla="*/ 42 w 48"/>
                  <a:gd name="T9" fmla="*/ 4 h 45"/>
                  <a:gd name="T10" fmla="*/ 38 w 48"/>
                  <a:gd name="T11" fmla="*/ 2 h 45"/>
                  <a:gd name="T12" fmla="*/ 36 w 48"/>
                  <a:gd name="T13" fmla="*/ 0 h 45"/>
                  <a:gd name="T14" fmla="*/ 33 w 48"/>
                  <a:gd name="T15" fmla="*/ 0 h 45"/>
                  <a:gd name="T16" fmla="*/ 34 w 48"/>
                  <a:gd name="T17" fmla="*/ 2 h 45"/>
                  <a:gd name="T18" fmla="*/ 38 w 48"/>
                  <a:gd name="T19" fmla="*/ 6 h 45"/>
                  <a:gd name="T20" fmla="*/ 42 w 48"/>
                  <a:gd name="T21" fmla="*/ 10 h 45"/>
                  <a:gd name="T22" fmla="*/ 42 w 48"/>
                  <a:gd name="T23" fmla="*/ 16 h 45"/>
                  <a:gd name="T24" fmla="*/ 42 w 48"/>
                  <a:gd name="T25" fmla="*/ 23 h 45"/>
                  <a:gd name="T26" fmla="*/ 40 w 48"/>
                  <a:gd name="T27" fmla="*/ 31 h 45"/>
                  <a:gd name="T28" fmla="*/ 34 w 48"/>
                  <a:gd name="T29" fmla="*/ 37 h 45"/>
                  <a:gd name="T30" fmla="*/ 27 w 48"/>
                  <a:gd name="T31" fmla="*/ 39 h 45"/>
                  <a:gd name="T32" fmla="*/ 17 w 48"/>
                  <a:gd name="T33" fmla="*/ 39 h 45"/>
                  <a:gd name="T34" fmla="*/ 11 w 48"/>
                  <a:gd name="T35" fmla="*/ 37 h 45"/>
                  <a:gd name="T36" fmla="*/ 6 w 48"/>
                  <a:gd name="T37" fmla="*/ 31 h 45"/>
                  <a:gd name="T38" fmla="*/ 2 w 48"/>
                  <a:gd name="T39" fmla="*/ 25 h 45"/>
                  <a:gd name="T40" fmla="*/ 0 w 48"/>
                  <a:gd name="T41" fmla="*/ 22 h 45"/>
                  <a:gd name="T42" fmla="*/ 0 w 48"/>
                  <a:gd name="T43" fmla="*/ 23 h 45"/>
                  <a:gd name="T44" fmla="*/ 0 w 48"/>
                  <a:gd name="T45" fmla="*/ 25 h 45"/>
                  <a:gd name="T46" fmla="*/ 0 w 48"/>
                  <a:gd name="T47" fmla="*/ 25 h 45"/>
                  <a:gd name="T48" fmla="*/ 0 w 48"/>
                  <a:gd name="T49" fmla="*/ 27 h 45"/>
                  <a:gd name="T50" fmla="*/ 0 w 48"/>
                  <a:gd name="T51" fmla="*/ 29 h 45"/>
                  <a:gd name="T52" fmla="*/ 0 w 48"/>
                  <a:gd name="T53" fmla="*/ 29 h 45"/>
                  <a:gd name="T54" fmla="*/ 0 w 48"/>
                  <a:gd name="T55" fmla="*/ 31 h 45"/>
                  <a:gd name="T56" fmla="*/ 2 w 48"/>
                  <a:gd name="T57" fmla="*/ 35 h 45"/>
                  <a:gd name="T58" fmla="*/ 8 w 48"/>
                  <a:gd name="T59" fmla="*/ 39 h 45"/>
                  <a:gd name="T60" fmla="*/ 11 w 48"/>
                  <a:gd name="T61" fmla="*/ 43 h 45"/>
                  <a:gd name="T62" fmla="*/ 19 w 48"/>
                  <a:gd name="T63" fmla="*/ 45 h 45"/>
                  <a:gd name="T64" fmla="*/ 27 w 48"/>
                  <a:gd name="T65" fmla="*/ 43 h 45"/>
                  <a:gd name="T66" fmla="*/ 36 w 48"/>
                  <a:gd name="T67" fmla="*/ 39 h 45"/>
                  <a:gd name="T68" fmla="*/ 42 w 48"/>
                  <a:gd name="T69" fmla="*/ 33 h 45"/>
                  <a:gd name="T70" fmla="*/ 46 w 48"/>
                  <a:gd name="T71" fmla="*/ 2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8" h="45">
                    <a:moveTo>
                      <a:pt x="48" y="20"/>
                    </a:moveTo>
                    <a:lnTo>
                      <a:pt x="48" y="16"/>
                    </a:lnTo>
                    <a:lnTo>
                      <a:pt x="46" y="14"/>
                    </a:lnTo>
                    <a:lnTo>
                      <a:pt x="46" y="12"/>
                    </a:lnTo>
                    <a:lnTo>
                      <a:pt x="46" y="10"/>
                    </a:lnTo>
                    <a:lnTo>
                      <a:pt x="46" y="10"/>
                    </a:lnTo>
                    <a:lnTo>
                      <a:pt x="44" y="8"/>
                    </a:lnTo>
                    <a:lnTo>
                      <a:pt x="44" y="6"/>
                    </a:lnTo>
                    <a:lnTo>
                      <a:pt x="42" y="4"/>
                    </a:lnTo>
                    <a:lnTo>
                      <a:pt x="42" y="4"/>
                    </a:lnTo>
                    <a:lnTo>
                      <a:pt x="40" y="2"/>
                    </a:lnTo>
                    <a:lnTo>
                      <a:pt x="38" y="2"/>
                    </a:lnTo>
                    <a:lnTo>
                      <a:pt x="38" y="2"/>
                    </a:lnTo>
                    <a:lnTo>
                      <a:pt x="36" y="0"/>
                    </a:lnTo>
                    <a:lnTo>
                      <a:pt x="34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4" y="2"/>
                    </a:lnTo>
                    <a:lnTo>
                      <a:pt x="36" y="2"/>
                    </a:lnTo>
                    <a:lnTo>
                      <a:pt x="38" y="6"/>
                    </a:lnTo>
                    <a:lnTo>
                      <a:pt x="40" y="8"/>
                    </a:lnTo>
                    <a:lnTo>
                      <a:pt x="42" y="10"/>
                    </a:lnTo>
                    <a:lnTo>
                      <a:pt x="42" y="12"/>
                    </a:lnTo>
                    <a:lnTo>
                      <a:pt x="42" y="16"/>
                    </a:lnTo>
                    <a:lnTo>
                      <a:pt x="44" y="20"/>
                    </a:lnTo>
                    <a:lnTo>
                      <a:pt x="42" y="23"/>
                    </a:lnTo>
                    <a:lnTo>
                      <a:pt x="42" y="27"/>
                    </a:lnTo>
                    <a:lnTo>
                      <a:pt x="40" y="31"/>
                    </a:lnTo>
                    <a:lnTo>
                      <a:pt x="36" y="33"/>
                    </a:lnTo>
                    <a:lnTo>
                      <a:pt x="34" y="37"/>
                    </a:lnTo>
                    <a:lnTo>
                      <a:pt x="31" y="39"/>
                    </a:lnTo>
                    <a:lnTo>
                      <a:pt x="27" y="39"/>
                    </a:lnTo>
                    <a:lnTo>
                      <a:pt x="21" y="41"/>
                    </a:lnTo>
                    <a:lnTo>
                      <a:pt x="17" y="39"/>
                    </a:lnTo>
                    <a:lnTo>
                      <a:pt x="13" y="39"/>
                    </a:lnTo>
                    <a:lnTo>
                      <a:pt x="11" y="37"/>
                    </a:lnTo>
                    <a:lnTo>
                      <a:pt x="8" y="35"/>
                    </a:lnTo>
                    <a:lnTo>
                      <a:pt x="6" y="31"/>
                    </a:lnTo>
                    <a:lnTo>
                      <a:pt x="4" y="29"/>
                    </a:lnTo>
                    <a:lnTo>
                      <a:pt x="2" y="25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0" y="29"/>
                    </a:lnTo>
                    <a:lnTo>
                      <a:pt x="0" y="29"/>
                    </a:lnTo>
                    <a:lnTo>
                      <a:pt x="0" y="29"/>
                    </a:lnTo>
                    <a:lnTo>
                      <a:pt x="0" y="31"/>
                    </a:lnTo>
                    <a:lnTo>
                      <a:pt x="0" y="31"/>
                    </a:lnTo>
                    <a:lnTo>
                      <a:pt x="0" y="31"/>
                    </a:lnTo>
                    <a:lnTo>
                      <a:pt x="2" y="35"/>
                    </a:lnTo>
                    <a:lnTo>
                      <a:pt x="4" y="37"/>
                    </a:lnTo>
                    <a:lnTo>
                      <a:pt x="8" y="39"/>
                    </a:lnTo>
                    <a:lnTo>
                      <a:pt x="10" y="41"/>
                    </a:lnTo>
                    <a:lnTo>
                      <a:pt x="11" y="43"/>
                    </a:lnTo>
                    <a:lnTo>
                      <a:pt x="15" y="43"/>
                    </a:lnTo>
                    <a:lnTo>
                      <a:pt x="19" y="45"/>
                    </a:lnTo>
                    <a:lnTo>
                      <a:pt x="21" y="45"/>
                    </a:lnTo>
                    <a:lnTo>
                      <a:pt x="27" y="43"/>
                    </a:lnTo>
                    <a:lnTo>
                      <a:pt x="33" y="43"/>
                    </a:lnTo>
                    <a:lnTo>
                      <a:pt x="36" y="39"/>
                    </a:lnTo>
                    <a:lnTo>
                      <a:pt x="40" y="37"/>
                    </a:lnTo>
                    <a:lnTo>
                      <a:pt x="42" y="33"/>
                    </a:lnTo>
                    <a:lnTo>
                      <a:pt x="46" y="29"/>
                    </a:lnTo>
                    <a:lnTo>
                      <a:pt x="46" y="23"/>
                    </a:lnTo>
                    <a:lnTo>
                      <a:pt x="48" y="20"/>
                    </a:lnTo>
                    <a:close/>
                  </a:path>
                </a:pathLst>
              </a:custGeom>
              <a:solidFill>
                <a:srgbClr val="8482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116"/>
              <p:cNvSpPr>
                <a:spLocks/>
              </p:cNvSpPr>
              <p:nvPr/>
            </p:nvSpPr>
            <p:spPr bwMode="auto">
              <a:xfrm>
                <a:off x="4079" y="1754"/>
                <a:ext cx="46" cy="43"/>
              </a:xfrm>
              <a:custGeom>
                <a:avLst/>
                <a:gdLst>
                  <a:gd name="T0" fmla="*/ 46 w 46"/>
                  <a:gd name="T1" fmla="*/ 16 h 43"/>
                  <a:gd name="T2" fmla="*/ 44 w 46"/>
                  <a:gd name="T3" fmla="*/ 12 h 43"/>
                  <a:gd name="T4" fmla="*/ 42 w 46"/>
                  <a:gd name="T5" fmla="*/ 6 h 43"/>
                  <a:gd name="T6" fmla="*/ 38 w 46"/>
                  <a:gd name="T7" fmla="*/ 2 h 43"/>
                  <a:gd name="T8" fmla="*/ 36 w 46"/>
                  <a:gd name="T9" fmla="*/ 0 h 43"/>
                  <a:gd name="T10" fmla="*/ 34 w 46"/>
                  <a:gd name="T11" fmla="*/ 0 h 43"/>
                  <a:gd name="T12" fmla="*/ 31 w 46"/>
                  <a:gd name="T13" fmla="*/ 0 h 43"/>
                  <a:gd name="T14" fmla="*/ 29 w 46"/>
                  <a:gd name="T15" fmla="*/ 0 h 43"/>
                  <a:gd name="T16" fmla="*/ 27 w 46"/>
                  <a:gd name="T17" fmla="*/ 0 h 43"/>
                  <a:gd name="T18" fmla="*/ 27 w 46"/>
                  <a:gd name="T19" fmla="*/ 0 h 43"/>
                  <a:gd name="T20" fmla="*/ 27 w 46"/>
                  <a:gd name="T21" fmla="*/ 0 h 43"/>
                  <a:gd name="T22" fmla="*/ 25 w 46"/>
                  <a:gd name="T23" fmla="*/ 0 h 43"/>
                  <a:gd name="T24" fmla="*/ 29 w 46"/>
                  <a:gd name="T25" fmla="*/ 0 h 43"/>
                  <a:gd name="T26" fmla="*/ 34 w 46"/>
                  <a:gd name="T27" fmla="*/ 4 h 43"/>
                  <a:gd name="T28" fmla="*/ 38 w 46"/>
                  <a:gd name="T29" fmla="*/ 8 h 43"/>
                  <a:gd name="T30" fmla="*/ 40 w 46"/>
                  <a:gd name="T31" fmla="*/ 16 h 43"/>
                  <a:gd name="T32" fmla="*/ 40 w 46"/>
                  <a:gd name="T33" fmla="*/ 23 h 43"/>
                  <a:gd name="T34" fmla="*/ 38 w 46"/>
                  <a:gd name="T35" fmla="*/ 29 h 43"/>
                  <a:gd name="T36" fmla="*/ 33 w 46"/>
                  <a:gd name="T37" fmla="*/ 35 h 43"/>
                  <a:gd name="T38" fmla="*/ 27 w 46"/>
                  <a:gd name="T39" fmla="*/ 37 h 43"/>
                  <a:gd name="T40" fmla="*/ 17 w 46"/>
                  <a:gd name="T41" fmla="*/ 37 h 43"/>
                  <a:gd name="T42" fmla="*/ 11 w 46"/>
                  <a:gd name="T43" fmla="*/ 35 h 43"/>
                  <a:gd name="T44" fmla="*/ 6 w 46"/>
                  <a:gd name="T45" fmla="*/ 29 h 43"/>
                  <a:gd name="T46" fmla="*/ 4 w 46"/>
                  <a:gd name="T47" fmla="*/ 23 h 43"/>
                  <a:gd name="T48" fmla="*/ 2 w 46"/>
                  <a:gd name="T49" fmla="*/ 18 h 43"/>
                  <a:gd name="T50" fmla="*/ 2 w 46"/>
                  <a:gd name="T51" fmla="*/ 18 h 43"/>
                  <a:gd name="T52" fmla="*/ 2 w 46"/>
                  <a:gd name="T53" fmla="*/ 16 h 43"/>
                  <a:gd name="T54" fmla="*/ 4 w 46"/>
                  <a:gd name="T55" fmla="*/ 16 h 43"/>
                  <a:gd name="T56" fmla="*/ 2 w 46"/>
                  <a:gd name="T57" fmla="*/ 16 h 43"/>
                  <a:gd name="T58" fmla="*/ 2 w 46"/>
                  <a:gd name="T59" fmla="*/ 20 h 43"/>
                  <a:gd name="T60" fmla="*/ 0 w 46"/>
                  <a:gd name="T61" fmla="*/ 22 h 43"/>
                  <a:gd name="T62" fmla="*/ 0 w 46"/>
                  <a:gd name="T63" fmla="*/ 25 h 43"/>
                  <a:gd name="T64" fmla="*/ 2 w 46"/>
                  <a:gd name="T65" fmla="*/ 29 h 43"/>
                  <a:gd name="T66" fmla="*/ 6 w 46"/>
                  <a:gd name="T67" fmla="*/ 35 h 43"/>
                  <a:gd name="T68" fmla="*/ 11 w 46"/>
                  <a:gd name="T69" fmla="*/ 39 h 43"/>
                  <a:gd name="T70" fmla="*/ 19 w 46"/>
                  <a:gd name="T71" fmla="*/ 43 h 43"/>
                  <a:gd name="T72" fmla="*/ 27 w 46"/>
                  <a:gd name="T73" fmla="*/ 41 h 43"/>
                  <a:gd name="T74" fmla="*/ 34 w 46"/>
                  <a:gd name="T75" fmla="*/ 39 h 43"/>
                  <a:gd name="T76" fmla="*/ 42 w 46"/>
                  <a:gd name="T77" fmla="*/ 31 h 43"/>
                  <a:gd name="T78" fmla="*/ 44 w 46"/>
                  <a:gd name="T79" fmla="*/ 2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6" h="43">
                    <a:moveTo>
                      <a:pt x="46" y="20"/>
                    </a:moveTo>
                    <a:lnTo>
                      <a:pt x="46" y="16"/>
                    </a:lnTo>
                    <a:lnTo>
                      <a:pt x="44" y="14"/>
                    </a:lnTo>
                    <a:lnTo>
                      <a:pt x="44" y="12"/>
                    </a:lnTo>
                    <a:lnTo>
                      <a:pt x="44" y="10"/>
                    </a:lnTo>
                    <a:lnTo>
                      <a:pt x="42" y="6"/>
                    </a:lnTo>
                    <a:lnTo>
                      <a:pt x="40" y="4"/>
                    </a:lnTo>
                    <a:lnTo>
                      <a:pt x="38" y="2"/>
                    </a:lnTo>
                    <a:lnTo>
                      <a:pt x="38" y="2"/>
                    </a:lnTo>
                    <a:lnTo>
                      <a:pt x="36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33" y="0"/>
                    </a:lnTo>
                    <a:lnTo>
                      <a:pt x="31" y="0"/>
                    </a:lnTo>
                    <a:lnTo>
                      <a:pt x="31" y="0"/>
                    </a:lnTo>
                    <a:lnTo>
                      <a:pt x="29" y="0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7" y="0"/>
                    </a:lnTo>
                    <a:lnTo>
                      <a:pt x="25" y="0"/>
                    </a:lnTo>
                    <a:lnTo>
                      <a:pt x="25" y="0"/>
                    </a:lnTo>
                    <a:lnTo>
                      <a:pt x="25" y="0"/>
                    </a:lnTo>
                    <a:lnTo>
                      <a:pt x="29" y="0"/>
                    </a:lnTo>
                    <a:lnTo>
                      <a:pt x="33" y="2"/>
                    </a:lnTo>
                    <a:lnTo>
                      <a:pt x="34" y="4"/>
                    </a:lnTo>
                    <a:lnTo>
                      <a:pt x="36" y="6"/>
                    </a:lnTo>
                    <a:lnTo>
                      <a:pt x="38" y="8"/>
                    </a:lnTo>
                    <a:lnTo>
                      <a:pt x="40" y="12"/>
                    </a:lnTo>
                    <a:lnTo>
                      <a:pt x="40" y="16"/>
                    </a:lnTo>
                    <a:lnTo>
                      <a:pt x="42" y="20"/>
                    </a:lnTo>
                    <a:lnTo>
                      <a:pt x="40" y="23"/>
                    </a:lnTo>
                    <a:lnTo>
                      <a:pt x="40" y="25"/>
                    </a:lnTo>
                    <a:lnTo>
                      <a:pt x="38" y="29"/>
                    </a:lnTo>
                    <a:lnTo>
                      <a:pt x="36" y="33"/>
                    </a:lnTo>
                    <a:lnTo>
                      <a:pt x="33" y="35"/>
                    </a:lnTo>
                    <a:lnTo>
                      <a:pt x="29" y="37"/>
                    </a:lnTo>
                    <a:lnTo>
                      <a:pt x="27" y="37"/>
                    </a:lnTo>
                    <a:lnTo>
                      <a:pt x="21" y="39"/>
                    </a:lnTo>
                    <a:lnTo>
                      <a:pt x="17" y="37"/>
                    </a:lnTo>
                    <a:lnTo>
                      <a:pt x="15" y="37"/>
                    </a:lnTo>
                    <a:lnTo>
                      <a:pt x="11" y="35"/>
                    </a:lnTo>
                    <a:lnTo>
                      <a:pt x="8" y="33"/>
                    </a:lnTo>
                    <a:lnTo>
                      <a:pt x="6" y="29"/>
                    </a:lnTo>
                    <a:lnTo>
                      <a:pt x="4" y="25"/>
                    </a:lnTo>
                    <a:lnTo>
                      <a:pt x="4" y="23"/>
                    </a:lnTo>
                    <a:lnTo>
                      <a:pt x="2" y="20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4" y="14"/>
                    </a:lnTo>
                    <a:lnTo>
                      <a:pt x="2" y="16"/>
                    </a:lnTo>
                    <a:lnTo>
                      <a:pt x="2" y="18"/>
                    </a:lnTo>
                    <a:lnTo>
                      <a:pt x="2" y="20"/>
                    </a:lnTo>
                    <a:lnTo>
                      <a:pt x="0" y="20"/>
                    </a:lnTo>
                    <a:lnTo>
                      <a:pt x="0" y="22"/>
                    </a:lnTo>
                    <a:lnTo>
                      <a:pt x="0" y="23"/>
                    </a:lnTo>
                    <a:lnTo>
                      <a:pt x="0" y="25"/>
                    </a:lnTo>
                    <a:lnTo>
                      <a:pt x="0" y="27"/>
                    </a:lnTo>
                    <a:lnTo>
                      <a:pt x="2" y="29"/>
                    </a:lnTo>
                    <a:lnTo>
                      <a:pt x="4" y="33"/>
                    </a:lnTo>
                    <a:lnTo>
                      <a:pt x="6" y="35"/>
                    </a:lnTo>
                    <a:lnTo>
                      <a:pt x="8" y="37"/>
                    </a:lnTo>
                    <a:lnTo>
                      <a:pt x="11" y="39"/>
                    </a:lnTo>
                    <a:lnTo>
                      <a:pt x="15" y="41"/>
                    </a:lnTo>
                    <a:lnTo>
                      <a:pt x="19" y="43"/>
                    </a:lnTo>
                    <a:lnTo>
                      <a:pt x="21" y="43"/>
                    </a:lnTo>
                    <a:lnTo>
                      <a:pt x="27" y="41"/>
                    </a:lnTo>
                    <a:lnTo>
                      <a:pt x="31" y="41"/>
                    </a:lnTo>
                    <a:lnTo>
                      <a:pt x="34" y="39"/>
                    </a:lnTo>
                    <a:lnTo>
                      <a:pt x="38" y="35"/>
                    </a:lnTo>
                    <a:lnTo>
                      <a:pt x="42" y="31"/>
                    </a:lnTo>
                    <a:lnTo>
                      <a:pt x="44" y="27"/>
                    </a:lnTo>
                    <a:lnTo>
                      <a:pt x="44" y="23"/>
                    </a:lnTo>
                    <a:lnTo>
                      <a:pt x="46" y="20"/>
                    </a:lnTo>
                    <a:close/>
                  </a:path>
                </a:pathLst>
              </a:custGeom>
              <a:solidFill>
                <a:srgbClr val="8B8A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117"/>
              <p:cNvSpPr>
                <a:spLocks noEditPoints="1"/>
              </p:cNvSpPr>
              <p:nvPr/>
            </p:nvSpPr>
            <p:spPr bwMode="auto">
              <a:xfrm>
                <a:off x="4079" y="1754"/>
                <a:ext cx="44" cy="41"/>
              </a:xfrm>
              <a:custGeom>
                <a:avLst/>
                <a:gdLst>
                  <a:gd name="T0" fmla="*/ 42 w 44"/>
                  <a:gd name="T1" fmla="*/ 16 h 41"/>
                  <a:gd name="T2" fmla="*/ 42 w 44"/>
                  <a:gd name="T3" fmla="*/ 10 h 41"/>
                  <a:gd name="T4" fmla="*/ 38 w 44"/>
                  <a:gd name="T5" fmla="*/ 6 h 41"/>
                  <a:gd name="T6" fmla="*/ 34 w 44"/>
                  <a:gd name="T7" fmla="*/ 2 h 41"/>
                  <a:gd name="T8" fmla="*/ 31 w 44"/>
                  <a:gd name="T9" fmla="*/ 0 h 41"/>
                  <a:gd name="T10" fmla="*/ 31 w 44"/>
                  <a:gd name="T11" fmla="*/ 0 h 41"/>
                  <a:gd name="T12" fmla="*/ 29 w 44"/>
                  <a:gd name="T13" fmla="*/ 0 h 41"/>
                  <a:gd name="T14" fmla="*/ 29 w 44"/>
                  <a:gd name="T15" fmla="*/ 0 h 41"/>
                  <a:gd name="T16" fmla="*/ 23 w 44"/>
                  <a:gd name="T17" fmla="*/ 0 h 41"/>
                  <a:gd name="T18" fmla="*/ 13 w 44"/>
                  <a:gd name="T19" fmla="*/ 2 h 41"/>
                  <a:gd name="T20" fmla="*/ 8 w 44"/>
                  <a:gd name="T21" fmla="*/ 8 h 41"/>
                  <a:gd name="T22" fmla="*/ 2 w 44"/>
                  <a:gd name="T23" fmla="*/ 16 h 41"/>
                  <a:gd name="T24" fmla="*/ 2 w 44"/>
                  <a:gd name="T25" fmla="*/ 25 h 41"/>
                  <a:gd name="T26" fmla="*/ 6 w 44"/>
                  <a:gd name="T27" fmla="*/ 31 h 41"/>
                  <a:gd name="T28" fmla="*/ 11 w 44"/>
                  <a:gd name="T29" fmla="*/ 37 h 41"/>
                  <a:gd name="T30" fmla="*/ 17 w 44"/>
                  <a:gd name="T31" fmla="*/ 39 h 41"/>
                  <a:gd name="T32" fmla="*/ 27 w 44"/>
                  <a:gd name="T33" fmla="*/ 39 h 41"/>
                  <a:gd name="T34" fmla="*/ 34 w 44"/>
                  <a:gd name="T35" fmla="*/ 37 h 41"/>
                  <a:gd name="T36" fmla="*/ 40 w 44"/>
                  <a:gd name="T37" fmla="*/ 31 h 41"/>
                  <a:gd name="T38" fmla="*/ 42 w 44"/>
                  <a:gd name="T39" fmla="*/ 23 h 41"/>
                  <a:gd name="T40" fmla="*/ 40 w 44"/>
                  <a:gd name="T41" fmla="*/ 20 h 41"/>
                  <a:gd name="T42" fmla="*/ 38 w 44"/>
                  <a:gd name="T43" fmla="*/ 25 h 41"/>
                  <a:gd name="T44" fmla="*/ 34 w 44"/>
                  <a:gd name="T45" fmla="*/ 31 h 41"/>
                  <a:gd name="T46" fmla="*/ 29 w 44"/>
                  <a:gd name="T47" fmla="*/ 35 h 41"/>
                  <a:gd name="T48" fmla="*/ 21 w 44"/>
                  <a:gd name="T49" fmla="*/ 37 h 41"/>
                  <a:gd name="T50" fmla="*/ 15 w 44"/>
                  <a:gd name="T51" fmla="*/ 35 h 41"/>
                  <a:gd name="T52" fmla="*/ 10 w 44"/>
                  <a:gd name="T53" fmla="*/ 31 h 41"/>
                  <a:gd name="T54" fmla="*/ 6 w 44"/>
                  <a:gd name="T55" fmla="*/ 25 h 41"/>
                  <a:gd name="T56" fmla="*/ 4 w 44"/>
                  <a:gd name="T57" fmla="*/ 20 h 41"/>
                  <a:gd name="T58" fmla="*/ 6 w 44"/>
                  <a:gd name="T59" fmla="*/ 12 h 41"/>
                  <a:gd name="T60" fmla="*/ 10 w 44"/>
                  <a:gd name="T61" fmla="*/ 6 h 41"/>
                  <a:gd name="T62" fmla="*/ 15 w 44"/>
                  <a:gd name="T63" fmla="*/ 2 h 41"/>
                  <a:gd name="T64" fmla="*/ 21 w 44"/>
                  <a:gd name="T65" fmla="*/ 0 h 41"/>
                  <a:gd name="T66" fmla="*/ 29 w 44"/>
                  <a:gd name="T67" fmla="*/ 2 h 41"/>
                  <a:gd name="T68" fmla="*/ 34 w 44"/>
                  <a:gd name="T69" fmla="*/ 6 h 41"/>
                  <a:gd name="T70" fmla="*/ 38 w 44"/>
                  <a:gd name="T71" fmla="*/ 12 h 41"/>
                  <a:gd name="T72" fmla="*/ 40 w 44"/>
                  <a:gd name="T73" fmla="*/ 2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" h="41">
                    <a:moveTo>
                      <a:pt x="44" y="20"/>
                    </a:moveTo>
                    <a:lnTo>
                      <a:pt x="42" y="16"/>
                    </a:lnTo>
                    <a:lnTo>
                      <a:pt x="42" y="12"/>
                    </a:lnTo>
                    <a:lnTo>
                      <a:pt x="42" y="10"/>
                    </a:lnTo>
                    <a:lnTo>
                      <a:pt x="40" y="8"/>
                    </a:lnTo>
                    <a:lnTo>
                      <a:pt x="38" y="6"/>
                    </a:lnTo>
                    <a:lnTo>
                      <a:pt x="36" y="2"/>
                    </a:lnTo>
                    <a:lnTo>
                      <a:pt x="34" y="2"/>
                    </a:lnTo>
                    <a:lnTo>
                      <a:pt x="33" y="0"/>
                    </a:lnTo>
                    <a:lnTo>
                      <a:pt x="31" y="0"/>
                    </a:lnTo>
                    <a:lnTo>
                      <a:pt x="31" y="0"/>
                    </a:lnTo>
                    <a:lnTo>
                      <a:pt x="31" y="0"/>
                    </a:lnTo>
                    <a:lnTo>
                      <a:pt x="31" y="0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27" y="0"/>
                    </a:lnTo>
                    <a:lnTo>
                      <a:pt x="23" y="0"/>
                    </a:lnTo>
                    <a:lnTo>
                      <a:pt x="19" y="0"/>
                    </a:lnTo>
                    <a:lnTo>
                      <a:pt x="13" y="2"/>
                    </a:lnTo>
                    <a:lnTo>
                      <a:pt x="10" y="6"/>
                    </a:lnTo>
                    <a:lnTo>
                      <a:pt x="8" y="8"/>
                    </a:lnTo>
                    <a:lnTo>
                      <a:pt x="4" y="12"/>
                    </a:lnTo>
                    <a:lnTo>
                      <a:pt x="2" y="16"/>
                    </a:lnTo>
                    <a:lnTo>
                      <a:pt x="0" y="22"/>
                    </a:lnTo>
                    <a:lnTo>
                      <a:pt x="2" y="25"/>
                    </a:lnTo>
                    <a:lnTo>
                      <a:pt x="4" y="29"/>
                    </a:lnTo>
                    <a:lnTo>
                      <a:pt x="6" y="31"/>
                    </a:lnTo>
                    <a:lnTo>
                      <a:pt x="8" y="35"/>
                    </a:lnTo>
                    <a:lnTo>
                      <a:pt x="11" y="37"/>
                    </a:lnTo>
                    <a:lnTo>
                      <a:pt x="13" y="39"/>
                    </a:lnTo>
                    <a:lnTo>
                      <a:pt x="17" y="39"/>
                    </a:lnTo>
                    <a:lnTo>
                      <a:pt x="21" y="41"/>
                    </a:lnTo>
                    <a:lnTo>
                      <a:pt x="27" y="39"/>
                    </a:lnTo>
                    <a:lnTo>
                      <a:pt x="31" y="39"/>
                    </a:lnTo>
                    <a:lnTo>
                      <a:pt x="34" y="37"/>
                    </a:lnTo>
                    <a:lnTo>
                      <a:pt x="36" y="33"/>
                    </a:lnTo>
                    <a:lnTo>
                      <a:pt x="40" y="31"/>
                    </a:lnTo>
                    <a:lnTo>
                      <a:pt x="42" y="27"/>
                    </a:lnTo>
                    <a:lnTo>
                      <a:pt x="42" y="23"/>
                    </a:lnTo>
                    <a:lnTo>
                      <a:pt x="44" y="20"/>
                    </a:lnTo>
                    <a:close/>
                    <a:moveTo>
                      <a:pt x="40" y="20"/>
                    </a:moveTo>
                    <a:lnTo>
                      <a:pt x="38" y="22"/>
                    </a:lnTo>
                    <a:lnTo>
                      <a:pt x="38" y="25"/>
                    </a:lnTo>
                    <a:lnTo>
                      <a:pt x="36" y="29"/>
                    </a:lnTo>
                    <a:lnTo>
                      <a:pt x="34" y="31"/>
                    </a:lnTo>
                    <a:lnTo>
                      <a:pt x="33" y="33"/>
                    </a:lnTo>
                    <a:lnTo>
                      <a:pt x="29" y="35"/>
                    </a:lnTo>
                    <a:lnTo>
                      <a:pt x="25" y="35"/>
                    </a:lnTo>
                    <a:lnTo>
                      <a:pt x="21" y="37"/>
                    </a:lnTo>
                    <a:lnTo>
                      <a:pt x="19" y="35"/>
                    </a:lnTo>
                    <a:lnTo>
                      <a:pt x="15" y="35"/>
                    </a:lnTo>
                    <a:lnTo>
                      <a:pt x="11" y="33"/>
                    </a:lnTo>
                    <a:lnTo>
                      <a:pt x="10" y="31"/>
                    </a:lnTo>
                    <a:lnTo>
                      <a:pt x="8" y="29"/>
                    </a:lnTo>
                    <a:lnTo>
                      <a:pt x="6" y="25"/>
                    </a:lnTo>
                    <a:lnTo>
                      <a:pt x="6" y="22"/>
                    </a:lnTo>
                    <a:lnTo>
                      <a:pt x="4" y="20"/>
                    </a:lnTo>
                    <a:lnTo>
                      <a:pt x="6" y="16"/>
                    </a:lnTo>
                    <a:lnTo>
                      <a:pt x="6" y="12"/>
                    </a:lnTo>
                    <a:lnTo>
                      <a:pt x="8" y="8"/>
                    </a:lnTo>
                    <a:lnTo>
                      <a:pt x="10" y="6"/>
                    </a:lnTo>
                    <a:lnTo>
                      <a:pt x="11" y="4"/>
                    </a:lnTo>
                    <a:lnTo>
                      <a:pt x="15" y="2"/>
                    </a:lnTo>
                    <a:lnTo>
                      <a:pt x="19" y="2"/>
                    </a:lnTo>
                    <a:lnTo>
                      <a:pt x="21" y="0"/>
                    </a:lnTo>
                    <a:lnTo>
                      <a:pt x="25" y="2"/>
                    </a:lnTo>
                    <a:lnTo>
                      <a:pt x="29" y="2"/>
                    </a:lnTo>
                    <a:lnTo>
                      <a:pt x="33" y="4"/>
                    </a:lnTo>
                    <a:lnTo>
                      <a:pt x="34" y="6"/>
                    </a:lnTo>
                    <a:lnTo>
                      <a:pt x="36" y="8"/>
                    </a:lnTo>
                    <a:lnTo>
                      <a:pt x="38" y="12"/>
                    </a:lnTo>
                    <a:lnTo>
                      <a:pt x="38" y="16"/>
                    </a:lnTo>
                    <a:lnTo>
                      <a:pt x="40" y="20"/>
                    </a:lnTo>
                    <a:close/>
                  </a:path>
                </a:pathLst>
              </a:custGeom>
              <a:solidFill>
                <a:srgbClr val="9291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Freeform 118"/>
              <p:cNvSpPr>
                <a:spLocks noEditPoints="1"/>
              </p:cNvSpPr>
              <p:nvPr/>
            </p:nvSpPr>
            <p:spPr bwMode="auto">
              <a:xfrm>
                <a:off x="4081" y="1754"/>
                <a:ext cx="40" cy="39"/>
              </a:xfrm>
              <a:custGeom>
                <a:avLst/>
                <a:gdLst>
                  <a:gd name="T0" fmla="*/ 38 w 40"/>
                  <a:gd name="T1" fmla="*/ 16 h 39"/>
                  <a:gd name="T2" fmla="*/ 36 w 40"/>
                  <a:gd name="T3" fmla="*/ 8 h 39"/>
                  <a:gd name="T4" fmla="*/ 32 w 40"/>
                  <a:gd name="T5" fmla="*/ 4 h 39"/>
                  <a:gd name="T6" fmla="*/ 27 w 40"/>
                  <a:gd name="T7" fmla="*/ 0 h 39"/>
                  <a:gd name="T8" fmla="*/ 19 w 40"/>
                  <a:gd name="T9" fmla="*/ 0 h 39"/>
                  <a:gd name="T10" fmla="*/ 13 w 40"/>
                  <a:gd name="T11" fmla="*/ 2 h 39"/>
                  <a:gd name="T12" fmla="*/ 8 w 40"/>
                  <a:gd name="T13" fmla="*/ 6 h 39"/>
                  <a:gd name="T14" fmla="*/ 4 w 40"/>
                  <a:gd name="T15" fmla="*/ 12 h 39"/>
                  <a:gd name="T16" fmla="*/ 2 w 40"/>
                  <a:gd name="T17" fmla="*/ 16 h 39"/>
                  <a:gd name="T18" fmla="*/ 0 w 40"/>
                  <a:gd name="T19" fmla="*/ 16 h 39"/>
                  <a:gd name="T20" fmla="*/ 0 w 40"/>
                  <a:gd name="T21" fmla="*/ 18 h 39"/>
                  <a:gd name="T22" fmla="*/ 0 w 40"/>
                  <a:gd name="T23" fmla="*/ 18 h 39"/>
                  <a:gd name="T24" fmla="*/ 2 w 40"/>
                  <a:gd name="T25" fmla="*/ 23 h 39"/>
                  <a:gd name="T26" fmla="*/ 4 w 40"/>
                  <a:gd name="T27" fmla="*/ 29 h 39"/>
                  <a:gd name="T28" fmla="*/ 9 w 40"/>
                  <a:gd name="T29" fmla="*/ 35 h 39"/>
                  <a:gd name="T30" fmla="*/ 15 w 40"/>
                  <a:gd name="T31" fmla="*/ 37 h 39"/>
                  <a:gd name="T32" fmla="*/ 25 w 40"/>
                  <a:gd name="T33" fmla="*/ 37 h 39"/>
                  <a:gd name="T34" fmla="*/ 31 w 40"/>
                  <a:gd name="T35" fmla="*/ 35 h 39"/>
                  <a:gd name="T36" fmla="*/ 36 w 40"/>
                  <a:gd name="T37" fmla="*/ 29 h 39"/>
                  <a:gd name="T38" fmla="*/ 38 w 40"/>
                  <a:gd name="T39" fmla="*/ 23 h 39"/>
                  <a:gd name="T40" fmla="*/ 36 w 40"/>
                  <a:gd name="T41" fmla="*/ 20 h 39"/>
                  <a:gd name="T42" fmla="*/ 34 w 40"/>
                  <a:gd name="T43" fmla="*/ 25 h 39"/>
                  <a:gd name="T44" fmla="*/ 31 w 40"/>
                  <a:gd name="T45" fmla="*/ 29 h 39"/>
                  <a:gd name="T46" fmla="*/ 27 w 40"/>
                  <a:gd name="T47" fmla="*/ 33 h 39"/>
                  <a:gd name="T48" fmla="*/ 19 w 40"/>
                  <a:gd name="T49" fmla="*/ 35 h 39"/>
                  <a:gd name="T50" fmla="*/ 13 w 40"/>
                  <a:gd name="T51" fmla="*/ 33 h 39"/>
                  <a:gd name="T52" fmla="*/ 9 w 40"/>
                  <a:gd name="T53" fmla="*/ 29 h 39"/>
                  <a:gd name="T54" fmla="*/ 6 w 40"/>
                  <a:gd name="T55" fmla="*/ 25 h 39"/>
                  <a:gd name="T56" fmla="*/ 4 w 40"/>
                  <a:gd name="T57" fmla="*/ 20 h 39"/>
                  <a:gd name="T58" fmla="*/ 6 w 40"/>
                  <a:gd name="T59" fmla="*/ 12 h 39"/>
                  <a:gd name="T60" fmla="*/ 9 w 40"/>
                  <a:gd name="T61" fmla="*/ 8 h 39"/>
                  <a:gd name="T62" fmla="*/ 13 w 40"/>
                  <a:gd name="T63" fmla="*/ 4 h 39"/>
                  <a:gd name="T64" fmla="*/ 19 w 40"/>
                  <a:gd name="T65" fmla="*/ 2 h 39"/>
                  <a:gd name="T66" fmla="*/ 27 w 40"/>
                  <a:gd name="T67" fmla="*/ 4 h 39"/>
                  <a:gd name="T68" fmla="*/ 31 w 40"/>
                  <a:gd name="T69" fmla="*/ 8 h 39"/>
                  <a:gd name="T70" fmla="*/ 34 w 40"/>
                  <a:gd name="T71" fmla="*/ 12 h 39"/>
                  <a:gd name="T72" fmla="*/ 36 w 40"/>
                  <a:gd name="T73" fmla="*/ 2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0" h="39">
                    <a:moveTo>
                      <a:pt x="40" y="20"/>
                    </a:moveTo>
                    <a:lnTo>
                      <a:pt x="38" y="16"/>
                    </a:lnTo>
                    <a:lnTo>
                      <a:pt x="38" y="12"/>
                    </a:lnTo>
                    <a:lnTo>
                      <a:pt x="36" y="8"/>
                    </a:lnTo>
                    <a:lnTo>
                      <a:pt x="34" y="6"/>
                    </a:lnTo>
                    <a:lnTo>
                      <a:pt x="32" y="4"/>
                    </a:lnTo>
                    <a:lnTo>
                      <a:pt x="31" y="2"/>
                    </a:lnTo>
                    <a:lnTo>
                      <a:pt x="27" y="0"/>
                    </a:lnTo>
                    <a:lnTo>
                      <a:pt x="23" y="0"/>
                    </a:lnTo>
                    <a:lnTo>
                      <a:pt x="19" y="0"/>
                    </a:lnTo>
                    <a:lnTo>
                      <a:pt x="17" y="0"/>
                    </a:lnTo>
                    <a:lnTo>
                      <a:pt x="13" y="2"/>
                    </a:lnTo>
                    <a:lnTo>
                      <a:pt x="9" y="4"/>
                    </a:lnTo>
                    <a:lnTo>
                      <a:pt x="8" y="6"/>
                    </a:lnTo>
                    <a:lnTo>
                      <a:pt x="6" y="8"/>
                    </a:lnTo>
                    <a:lnTo>
                      <a:pt x="4" y="12"/>
                    </a:lnTo>
                    <a:lnTo>
                      <a:pt x="2" y="14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20"/>
                    </a:lnTo>
                    <a:lnTo>
                      <a:pt x="2" y="23"/>
                    </a:lnTo>
                    <a:lnTo>
                      <a:pt x="2" y="25"/>
                    </a:lnTo>
                    <a:lnTo>
                      <a:pt x="4" y="29"/>
                    </a:lnTo>
                    <a:lnTo>
                      <a:pt x="6" y="33"/>
                    </a:lnTo>
                    <a:lnTo>
                      <a:pt x="9" y="35"/>
                    </a:lnTo>
                    <a:lnTo>
                      <a:pt x="13" y="37"/>
                    </a:lnTo>
                    <a:lnTo>
                      <a:pt x="15" y="37"/>
                    </a:lnTo>
                    <a:lnTo>
                      <a:pt x="19" y="39"/>
                    </a:lnTo>
                    <a:lnTo>
                      <a:pt x="25" y="37"/>
                    </a:lnTo>
                    <a:lnTo>
                      <a:pt x="27" y="37"/>
                    </a:lnTo>
                    <a:lnTo>
                      <a:pt x="31" y="35"/>
                    </a:lnTo>
                    <a:lnTo>
                      <a:pt x="34" y="33"/>
                    </a:lnTo>
                    <a:lnTo>
                      <a:pt x="36" y="29"/>
                    </a:lnTo>
                    <a:lnTo>
                      <a:pt x="38" y="25"/>
                    </a:lnTo>
                    <a:lnTo>
                      <a:pt x="38" y="23"/>
                    </a:lnTo>
                    <a:lnTo>
                      <a:pt x="40" y="20"/>
                    </a:lnTo>
                    <a:close/>
                    <a:moveTo>
                      <a:pt x="36" y="20"/>
                    </a:moveTo>
                    <a:lnTo>
                      <a:pt x="34" y="22"/>
                    </a:lnTo>
                    <a:lnTo>
                      <a:pt x="34" y="25"/>
                    </a:lnTo>
                    <a:lnTo>
                      <a:pt x="32" y="27"/>
                    </a:lnTo>
                    <a:lnTo>
                      <a:pt x="31" y="29"/>
                    </a:lnTo>
                    <a:lnTo>
                      <a:pt x="29" y="31"/>
                    </a:lnTo>
                    <a:lnTo>
                      <a:pt x="27" y="33"/>
                    </a:lnTo>
                    <a:lnTo>
                      <a:pt x="23" y="33"/>
                    </a:lnTo>
                    <a:lnTo>
                      <a:pt x="19" y="35"/>
                    </a:lnTo>
                    <a:lnTo>
                      <a:pt x="17" y="33"/>
                    </a:lnTo>
                    <a:lnTo>
                      <a:pt x="13" y="33"/>
                    </a:lnTo>
                    <a:lnTo>
                      <a:pt x="11" y="31"/>
                    </a:lnTo>
                    <a:lnTo>
                      <a:pt x="9" y="29"/>
                    </a:lnTo>
                    <a:lnTo>
                      <a:pt x="8" y="27"/>
                    </a:lnTo>
                    <a:lnTo>
                      <a:pt x="6" y="25"/>
                    </a:lnTo>
                    <a:lnTo>
                      <a:pt x="6" y="22"/>
                    </a:lnTo>
                    <a:lnTo>
                      <a:pt x="4" y="20"/>
                    </a:lnTo>
                    <a:lnTo>
                      <a:pt x="6" y="16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3" y="4"/>
                    </a:lnTo>
                    <a:lnTo>
                      <a:pt x="17" y="4"/>
                    </a:lnTo>
                    <a:lnTo>
                      <a:pt x="19" y="2"/>
                    </a:lnTo>
                    <a:lnTo>
                      <a:pt x="23" y="4"/>
                    </a:lnTo>
                    <a:lnTo>
                      <a:pt x="27" y="4"/>
                    </a:lnTo>
                    <a:lnTo>
                      <a:pt x="29" y="6"/>
                    </a:lnTo>
                    <a:lnTo>
                      <a:pt x="31" y="8"/>
                    </a:lnTo>
                    <a:lnTo>
                      <a:pt x="32" y="10"/>
                    </a:lnTo>
                    <a:lnTo>
                      <a:pt x="34" y="12"/>
                    </a:lnTo>
                    <a:lnTo>
                      <a:pt x="34" y="16"/>
                    </a:lnTo>
                    <a:lnTo>
                      <a:pt x="36" y="20"/>
                    </a:lnTo>
                    <a:close/>
                  </a:path>
                </a:pathLst>
              </a:custGeom>
              <a:solidFill>
                <a:srgbClr val="9A9A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" name="Freeform 119"/>
              <p:cNvSpPr>
                <a:spLocks noEditPoints="1"/>
              </p:cNvSpPr>
              <p:nvPr/>
            </p:nvSpPr>
            <p:spPr bwMode="auto">
              <a:xfrm>
                <a:off x="4083" y="1754"/>
                <a:ext cx="36" cy="37"/>
              </a:xfrm>
              <a:custGeom>
                <a:avLst/>
                <a:gdLst>
                  <a:gd name="T0" fmla="*/ 34 w 36"/>
                  <a:gd name="T1" fmla="*/ 16 h 37"/>
                  <a:gd name="T2" fmla="*/ 32 w 36"/>
                  <a:gd name="T3" fmla="*/ 8 h 37"/>
                  <a:gd name="T4" fmla="*/ 29 w 36"/>
                  <a:gd name="T5" fmla="*/ 4 h 37"/>
                  <a:gd name="T6" fmla="*/ 21 w 36"/>
                  <a:gd name="T7" fmla="*/ 2 h 37"/>
                  <a:gd name="T8" fmla="*/ 15 w 36"/>
                  <a:gd name="T9" fmla="*/ 2 h 37"/>
                  <a:gd name="T10" fmla="*/ 7 w 36"/>
                  <a:gd name="T11" fmla="*/ 4 h 37"/>
                  <a:gd name="T12" fmla="*/ 4 w 36"/>
                  <a:gd name="T13" fmla="*/ 8 h 37"/>
                  <a:gd name="T14" fmla="*/ 2 w 36"/>
                  <a:gd name="T15" fmla="*/ 16 h 37"/>
                  <a:gd name="T16" fmla="*/ 2 w 36"/>
                  <a:gd name="T17" fmla="*/ 22 h 37"/>
                  <a:gd name="T18" fmla="*/ 4 w 36"/>
                  <a:gd name="T19" fmla="*/ 29 h 37"/>
                  <a:gd name="T20" fmla="*/ 7 w 36"/>
                  <a:gd name="T21" fmla="*/ 33 h 37"/>
                  <a:gd name="T22" fmla="*/ 15 w 36"/>
                  <a:gd name="T23" fmla="*/ 35 h 37"/>
                  <a:gd name="T24" fmla="*/ 21 w 36"/>
                  <a:gd name="T25" fmla="*/ 35 h 37"/>
                  <a:gd name="T26" fmla="*/ 29 w 36"/>
                  <a:gd name="T27" fmla="*/ 33 h 37"/>
                  <a:gd name="T28" fmla="*/ 32 w 36"/>
                  <a:gd name="T29" fmla="*/ 29 h 37"/>
                  <a:gd name="T30" fmla="*/ 34 w 36"/>
                  <a:gd name="T31" fmla="*/ 22 h 37"/>
                  <a:gd name="T32" fmla="*/ 32 w 36"/>
                  <a:gd name="T33" fmla="*/ 20 h 37"/>
                  <a:gd name="T34" fmla="*/ 30 w 36"/>
                  <a:gd name="T35" fmla="*/ 23 h 37"/>
                  <a:gd name="T36" fmla="*/ 27 w 36"/>
                  <a:gd name="T37" fmla="*/ 29 h 37"/>
                  <a:gd name="T38" fmla="*/ 23 w 36"/>
                  <a:gd name="T39" fmla="*/ 31 h 37"/>
                  <a:gd name="T40" fmla="*/ 17 w 36"/>
                  <a:gd name="T41" fmla="*/ 33 h 37"/>
                  <a:gd name="T42" fmla="*/ 13 w 36"/>
                  <a:gd name="T43" fmla="*/ 31 h 37"/>
                  <a:gd name="T44" fmla="*/ 7 w 36"/>
                  <a:gd name="T45" fmla="*/ 29 h 37"/>
                  <a:gd name="T46" fmla="*/ 6 w 36"/>
                  <a:gd name="T47" fmla="*/ 23 h 37"/>
                  <a:gd name="T48" fmla="*/ 4 w 36"/>
                  <a:gd name="T49" fmla="*/ 20 h 37"/>
                  <a:gd name="T50" fmla="*/ 6 w 36"/>
                  <a:gd name="T51" fmla="*/ 14 h 37"/>
                  <a:gd name="T52" fmla="*/ 7 w 36"/>
                  <a:gd name="T53" fmla="*/ 10 h 37"/>
                  <a:gd name="T54" fmla="*/ 13 w 36"/>
                  <a:gd name="T55" fmla="*/ 6 h 37"/>
                  <a:gd name="T56" fmla="*/ 17 w 36"/>
                  <a:gd name="T57" fmla="*/ 4 h 37"/>
                  <a:gd name="T58" fmla="*/ 23 w 36"/>
                  <a:gd name="T59" fmla="*/ 6 h 37"/>
                  <a:gd name="T60" fmla="*/ 27 w 36"/>
                  <a:gd name="T61" fmla="*/ 10 h 37"/>
                  <a:gd name="T62" fmla="*/ 30 w 36"/>
                  <a:gd name="T63" fmla="*/ 14 h 37"/>
                  <a:gd name="T64" fmla="*/ 32 w 36"/>
                  <a:gd name="T65" fmla="*/ 2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6" h="37">
                    <a:moveTo>
                      <a:pt x="36" y="20"/>
                    </a:moveTo>
                    <a:lnTo>
                      <a:pt x="34" y="16"/>
                    </a:lnTo>
                    <a:lnTo>
                      <a:pt x="34" y="12"/>
                    </a:lnTo>
                    <a:lnTo>
                      <a:pt x="32" y="8"/>
                    </a:lnTo>
                    <a:lnTo>
                      <a:pt x="30" y="6"/>
                    </a:lnTo>
                    <a:lnTo>
                      <a:pt x="29" y="4"/>
                    </a:lnTo>
                    <a:lnTo>
                      <a:pt x="25" y="2"/>
                    </a:lnTo>
                    <a:lnTo>
                      <a:pt x="21" y="2"/>
                    </a:lnTo>
                    <a:lnTo>
                      <a:pt x="17" y="0"/>
                    </a:lnTo>
                    <a:lnTo>
                      <a:pt x="15" y="2"/>
                    </a:lnTo>
                    <a:lnTo>
                      <a:pt x="11" y="2"/>
                    </a:lnTo>
                    <a:lnTo>
                      <a:pt x="7" y="4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2" y="12"/>
                    </a:lnTo>
                    <a:lnTo>
                      <a:pt x="2" y="16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2" y="25"/>
                    </a:lnTo>
                    <a:lnTo>
                      <a:pt x="4" y="29"/>
                    </a:lnTo>
                    <a:lnTo>
                      <a:pt x="6" y="31"/>
                    </a:lnTo>
                    <a:lnTo>
                      <a:pt x="7" y="33"/>
                    </a:lnTo>
                    <a:lnTo>
                      <a:pt x="11" y="35"/>
                    </a:lnTo>
                    <a:lnTo>
                      <a:pt x="15" y="35"/>
                    </a:lnTo>
                    <a:lnTo>
                      <a:pt x="17" y="37"/>
                    </a:lnTo>
                    <a:lnTo>
                      <a:pt x="21" y="35"/>
                    </a:lnTo>
                    <a:lnTo>
                      <a:pt x="25" y="35"/>
                    </a:lnTo>
                    <a:lnTo>
                      <a:pt x="29" y="33"/>
                    </a:lnTo>
                    <a:lnTo>
                      <a:pt x="30" y="31"/>
                    </a:lnTo>
                    <a:lnTo>
                      <a:pt x="32" y="29"/>
                    </a:lnTo>
                    <a:lnTo>
                      <a:pt x="34" y="25"/>
                    </a:lnTo>
                    <a:lnTo>
                      <a:pt x="34" y="22"/>
                    </a:lnTo>
                    <a:lnTo>
                      <a:pt x="36" y="20"/>
                    </a:lnTo>
                    <a:close/>
                    <a:moveTo>
                      <a:pt x="32" y="20"/>
                    </a:moveTo>
                    <a:lnTo>
                      <a:pt x="30" y="22"/>
                    </a:lnTo>
                    <a:lnTo>
                      <a:pt x="30" y="23"/>
                    </a:lnTo>
                    <a:lnTo>
                      <a:pt x="29" y="25"/>
                    </a:lnTo>
                    <a:lnTo>
                      <a:pt x="27" y="29"/>
                    </a:lnTo>
                    <a:lnTo>
                      <a:pt x="25" y="29"/>
                    </a:lnTo>
                    <a:lnTo>
                      <a:pt x="23" y="31"/>
                    </a:lnTo>
                    <a:lnTo>
                      <a:pt x="21" y="31"/>
                    </a:lnTo>
                    <a:lnTo>
                      <a:pt x="17" y="33"/>
                    </a:lnTo>
                    <a:lnTo>
                      <a:pt x="15" y="31"/>
                    </a:lnTo>
                    <a:lnTo>
                      <a:pt x="13" y="31"/>
                    </a:lnTo>
                    <a:lnTo>
                      <a:pt x="11" y="29"/>
                    </a:lnTo>
                    <a:lnTo>
                      <a:pt x="7" y="29"/>
                    </a:lnTo>
                    <a:lnTo>
                      <a:pt x="7" y="25"/>
                    </a:lnTo>
                    <a:lnTo>
                      <a:pt x="6" y="23"/>
                    </a:lnTo>
                    <a:lnTo>
                      <a:pt x="6" y="22"/>
                    </a:lnTo>
                    <a:lnTo>
                      <a:pt x="4" y="20"/>
                    </a:lnTo>
                    <a:lnTo>
                      <a:pt x="6" y="16"/>
                    </a:lnTo>
                    <a:lnTo>
                      <a:pt x="6" y="14"/>
                    </a:lnTo>
                    <a:lnTo>
                      <a:pt x="7" y="12"/>
                    </a:lnTo>
                    <a:lnTo>
                      <a:pt x="7" y="10"/>
                    </a:lnTo>
                    <a:lnTo>
                      <a:pt x="11" y="8"/>
                    </a:lnTo>
                    <a:lnTo>
                      <a:pt x="13" y="6"/>
                    </a:lnTo>
                    <a:lnTo>
                      <a:pt x="15" y="6"/>
                    </a:lnTo>
                    <a:lnTo>
                      <a:pt x="17" y="4"/>
                    </a:lnTo>
                    <a:lnTo>
                      <a:pt x="21" y="6"/>
                    </a:lnTo>
                    <a:lnTo>
                      <a:pt x="23" y="6"/>
                    </a:lnTo>
                    <a:lnTo>
                      <a:pt x="25" y="8"/>
                    </a:lnTo>
                    <a:lnTo>
                      <a:pt x="27" y="10"/>
                    </a:lnTo>
                    <a:lnTo>
                      <a:pt x="29" y="12"/>
                    </a:lnTo>
                    <a:lnTo>
                      <a:pt x="30" y="14"/>
                    </a:lnTo>
                    <a:lnTo>
                      <a:pt x="30" y="16"/>
                    </a:lnTo>
                    <a:lnTo>
                      <a:pt x="32" y="20"/>
                    </a:lnTo>
                    <a:close/>
                  </a:path>
                </a:pathLst>
              </a:custGeom>
              <a:solidFill>
                <a:srgbClr val="A2A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120"/>
              <p:cNvSpPr>
                <a:spLocks noEditPoints="1"/>
              </p:cNvSpPr>
              <p:nvPr/>
            </p:nvSpPr>
            <p:spPr bwMode="auto">
              <a:xfrm>
                <a:off x="4085" y="1756"/>
                <a:ext cx="32" cy="33"/>
              </a:xfrm>
              <a:custGeom>
                <a:avLst/>
                <a:gdLst>
                  <a:gd name="T0" fmla="*/ 30 w 32"/>
                  <a:gd name="T1" fmla="*/ 14 h 33"/>
                  <a:gd name="T2" fmla="*/ 28 w 32"/>
                  <a:gd name="T3" fmla="*/ 8 h 33"/>
                  <a:gd name="T4" fmla="*/ 25 w 32"/>
                  <a:gd name="T5" fmla="*/ 4 h 33"/>
                  <a:gd name="T6" fmla="*/ 19 w 32"/>
                  <a:gd name="T7" fmla="*/ 2 h 33"/>
                  <a:gd name="T8" fmla="*/ 13 w 32"/>
                  <a:gd name="T9" fmla="*/ 2 h 33"/>
                  <a:gd name="T10" fmla="*/ 7 w 32"/>
                  <a:gd name="T11" fmla="*/ 4 h 33"/>
                  <a:gd name="T12" fmla="*/ 4 w 32"/>
                  <a:gd name="T13" fmla="*/ 8 h 33"/>
                  <a:gd name="T14" fmla="*/ 2 w 32"/>
                  <a:gd name="T15" fmla="*/ 14 h 33"/>
                  <a:gd name="T16" fmla="*/ 2 w 32"/>
                  <a:gd name="T17" fmla="*/ 20 h 33"/>
                  <a:gd name="T18" fmla="*/ 4 w 32"/>
                  <a:gd name="T19" fmla="*/ 25 h 33"/>
                  <a:gd name="T20" fmla="*/ 7 w 32"/>
                  <a:gd name="T21" fmla="*/ 29 h 33"/>
                  <a:gd name="T22" fmla="*/ 13 w 32"/>
                  <a:gd name="T23" fmla="*/ 31 h 33"/>
                  <a:gd name="T24" fmla="*/ 19 w 32"/>
                  <a:gd name="T25" fmla="*/ 31 h 33"/>
                  <a:gd name="T26" fmla="*/ 25 w 32"/>
                  <a:gd name="T27" fmla="*/ 29 h 33"/>
                  <a:gd name="T28" fmla="*/ 28 w 32"/>
                  <a:gd name="T29" fmla="*/ 25 h 33"/>
                  <a:gd name="T30" fmla="*/ 30 w 32"/>
                  <a:gd name="T31" fmla="*/ 20 h 33"/>
                  <a:gd name="T32" fmla="*/ 28 w 32"/>
                  <a:gd name="T33" fmla="*/ 18 h 33"/>
                  <a:gd name="T34" fmla="*/ 27 w 32"/>
                  <a:gd name="T35" fmla="*/ 21 h 33"/>
                  <a:gd name="T36" fmla="*/ 25 w 32"/>
                  <a:gd name="T37" fmla="*/ 25 h 33"/>
                  <a:gd name="T38" fmla="*/ 21 w 32"/>
                  <a:gd name="T39" fmla="*/ 27 h 33"/>
                  <a:gd name="T40" fmla="*/ 15 w 32"/>
                  <a:gd name="T41" fmla="*/ 29 h 33"/>
                  <a:gd name="T42" fmla="*/ 11 w 32"/>
                  <a:gd name="T43" fmla="*/ 27 h 33"/>
                  <a:gd name="T44" fmla="*/ 7 w 32"/>
                  <a:gd name="T45" fmla="*/ 25 h 33"/>
                  <a:gd name="T46" fmla="*/ 5 w 32"/>
                  <a:gd name="T47" fmla="*/ 21 h 33"/>
                  <a:gd name="T48" fmla="*/ 4 w 32"/>
                  <a:gd name="T49" fmla="*/ 18 h 33"/>
                  <a:gd name="T50" fmla="*/ 5 w 32"/>
                  <a:gd name="T51" fmla="*/ 12 h 33"/>
                  <a:gd name="T52" fmla="*/ 7 w 32"/>
                  <a:gd name="T53" fmla="*/ 8 h 33"/>
                  <a:gd name="T54" fmla="*/ 11 w 32"/>
                  <a:gd name="T55" fmla="*/ 6 h 33"/>
                  <a:gd name="T56" fmla="*/ 15 w 32"/>
                  <a:gd name="T57" fmla="*/ 4 h 33"/>
                  <a:gd name="T58" fmla="*/ 21 w 32"/>
                  <a:gd name="T59" fmla="*/ 6 h 33"/>
                  <a:gd name="T60" fmla="*/ 25 w 32"/>
                  <a:gd name="T61" fmla="*/ 8 h 33"/>
                  <a:gd name="T62" fmla="*/ 27 w 32"/>
                  <a:gd name="T63" fmla="*/ 12 h 33"/>
                  <a:gd name="T64" fmla="*/ 28 w 32"/>
                  <a:gd name="T65" fmla="*/ 1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33">
                    <a:moveTo>
                      <a:pt x="32" y="18"/>
                    </a:moveTo>
                    <a:lnTo>
                      <a:pt x="30" y="14"/>
                    </a:lnTo>
                    <a:lnTo>
                      <a:pt x="30" y="10"/>
                    </a:lnTo>
                    <a:lnTo>
                      <a:pt x="28" y="8"/>
                    </a:lnTo>
                    <a:lnTo>
                      <a:pt x="27" y="6"/>
                    </a:lnTo>
                    <a:lnTo>
                      <a:pt x="25" y="4"/>
                    </a:lnTo>
                    <a:lnTo>
                      <a:pt x="23" y="2"/>
                    </a:lnTo>
                    <a:lnTo>
                      <a:pt x="19" y="2"/>
                    </a:lnTo>
                    <a:lnTo>
                      <a:pt x="15" y="0"/>
                    </a:lnTo>
                    <a:lnTo>
                      <a:pt x="13" y="2"/>
                    </a:lnTo>
                    <a:lnTo>
                      <a:pt x="9" y="2"/>
                    </a:lnTo>
                    <a:lnTo>
                      <a:pt x="7" y="4"/>
                    </a:lnTo>
                    <a:lnTo>
                      <a:pt x="5" y="6"/>
                    </a:lnTo>
                    <a:lnTo>
                      <a:pt x="4" y="8"/>
                    </a:lnTo>
                    <a:lnTo>
                      <a:pt x="2" y="10"/>
                    </a:lnTo>
                    <a:lnTo>
                      <a:pt x="2" y="14"/>
                    </a:lnTo>
                    <a:lnTo>
                      <a:pt x="0" y="18"/>
                    </a:lnTo>
                    <a:lnTo>
                      <a:pt x="2" y="20"/>
                    </a:lnTo>
                    <a:lnTo>
                      <a:pt x="2" y="23"/>
                    </a:lnTo>
                    <a:lnTo>
                      <a:pt x="4" y="25"/>
                    </a:lnTo>
                    <a:lnTo>
                      <a:pt x="5" y="27"/>
                    </a:lnTo>
                    <a:lnTo>
                      <a:pt x="7" y="29"/>
                    </a:lnTo>
                    <a:lnTo>
                      <a:pt x="9" y="31"/>
                    </a:lnTo>
                    <a:lnTo>
                      <a:pt x="13" y="31"/>
                    </a:lnTo>
                    <a:lnTo>
                      <a:pt x="15" y="33"/>
                    </a:lnTo>
                    <a:lnTo>
                      <a:pt x="19" y="31"/>
                    </a:lnTo>
                    <a:lnTo>
                      <a:pt x="23" y="31"/>
                    </a:lnTo>
                    <a:lnTo>
                      <a:pt x="25" y="29"/>
                    </a:lnTo>
                    <a:lnTo>
                      <a:pt x="27" y="27"/>
                    </a:lnTo>
                    <a:lnTo>
                      <a:pt x="28" y="25"/>
                    </a:lnTo>
                    <a:lnTo>
                      <a:pt x="30" y="23"/>
                    </a:lnTo>
                    <a:lnTo>
                      <a:pt x="30" y="20"/>
                    </a:lnTo>
                    <a:lnTo>
                      <a:pt x="32" y="18"/>
                    </a:lnTo>
                    <a:close/>
                    <a:moveTo>
                      <a:pt x="28" y="18"/>
                    </a:moveTo>
                    <a:lnTo>
                      <a:pt x="27" y="20"/>
                    </a:lnTo>
                    <a:lnTo>
                      <a:pt x="27" y="21"/>
                    </a:lnTo>
                    <a:lnTo>
                      <a:pt x="27" y="23"/>
                    </a:lnTo>
                    <a:lnTo>
                      <a:pt x="25" y="25"/>
                    </a:lnTo>
                    <a:lnTo>
                      <a:pt x="23" y="27"/>
                    </a:lnTo>
                    <a:lnTo>
                      <a:pt x="21" y="27"/>
                    </a:lnTo>
                    <a:lnTo>
                      <a:pt x="19" y="27"/>
                    </a:lnTo>
                    <a:lnTo>
                      <a:pt x="15" y="29"/>
                    </a:lnTo>
                    <a:lnTo>
                      <a:pt x="13" y="27"/>
                    </a:lnTo>
                    <a:lnTo>
                      <a:pt x="11" y="27"/>
                    </a:lnTo>
                    <a:lnTo>
                      <a:pt x="9" y="27"/>
                    </a:lnTo>
                    <a:lnTo>
                      <a:pt x="7" y="25"/>
                    </a:lnTo>
                    <a:lnTo>
                      <a:pt x="5" y="23"/>
                    </a:lnTo>
                    <a:lnTo>
                      <a:pt x="5" y="21"/>
                    </a:lnTo>
                    <a:lnTo>
                      <a:pt x="5" y="20"/>
                    </a:lnTo>
                    <a:lnTo>
                      <a:pt x="4" y="18"/>
                    </a:lnTo>
                    <a:lnTo>
                      <a:pt x="5" y="14"/>
                    </a:lnTo>
                    <a:lnTo>
                      <a:pt x="5" y="12"/>
                    </a:lnTo>
                    <a:lnTo>
                      <a:pt x="5" y="10"/>
                    </a:lnTo>
                    <a:lnTo>
                      <a:pt x="7" y="8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3" y="6"/>
                    </a:lnTo>
                    <a:lnTo>
                      <a:pt x="15" y="4"/>
                    </a:lnTo>
                    <a:lnTo>
                      <a:pt x="19" y="6"/>
                    </a:lnTo>
                    <a:lnTo>
                      <a:pt x="21" y="6"/>
                    </a:lnTo>
                    <a:lnTo>
                      <a:pt x="23" y="8"/>
                    </a:lnTo>
                    <a:lnTo>
                      <a:pt x="25" y="8"/>
                    </a:lnTo>
                    <a:lnTo>
                      <a:pt x="27" y="10"/>
                    </a:lnTo>
                    <a:lnTo>
                      <a:pt x="27" y="12"/>
                    </a:lnTo>
                    <a:lnTo>
                      <a:pt x="27" y="14"/>
                    </a:lnTo>
                    <a:lnTo>
                      <a:pt x="28" y="18"/>
                    </a:lnTo>
                    <a:close/>
                  </a:path>
                </a:pathLst>
              </a:custGeom>
              <a:solidFill>
                <a:srgbClr val="AAA9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121"/>
              <p:cNvSpPr>
                <a:spLocks noEditPoints="1"/>
              </p:cNvSpPr>
              <p:nvPr/>
            </p:nvSpPr>
            <p:spPr bwMode="auto">
              <a:xfrm>
                <a:off x="4087" y="1758"/>
                <a:ext cx="28" cy="29"/>
              </a:xfrm>
              <a:custGeom>
                <a:avLst/>
                <a:gdLst>
                  <a:gd name="T0" fmla="*/ 26 w 28"/>
                  <a:gd name="T1" fmla="*/ 12 h 29"/>
                  <a:gd name="T2" fmla="*/ 25 w 28"/>
                  <a:gd name="T3" fmla="*/ 8 h 29"/>
                  <a:gd name="T4" fmla="*/ 21 w 28"/>
                  <a:gd name="T5" fmla="*/ 4 h 29"/>
                  <a:gd name="T6" fmla="*/ 17 w 28"/>
                  <a:gd name="T7" fmla="*/ 2 h 29"/>
                  <a:gd name="T8" fmla="*/ 11 w 28"/>
                  <a:gd name="T9" fmla="*/ 2 h 29"/>
                  <a:gd name="T10" fmla="*/ 7 w 28"/>
                  <a:gd name="T11" fmla="*/ 4 h 29"/>
                  <a:gd name="T12" fmla="*/ 3 w 28"/>
                  <a:gd name="T13" fmla="*/ 8 h 29"/>
                  <a:gd name="T14" fmla="*/ 2 w 28"/>
                  <a:gd name="T15" fmla="*/ 12 h 29"/>
                  <a:gd name="T16" fmla="*/ 2 w 28"/>
                  <a:gd name="T17" fmla="*/ 18 h 29"/>
                  <a:gd name="T18" fmla="*/ 3 w 28"/>
                  <a:gd name="T19" fmla="*/ 21 h 29"/>
                  <a:gd name="T20" fmla="*/ 7 w 28"/>
                  <a:gd name="T21" fmla="*/ 25 h 29"/>
                  <a:gd name="T22" fmla="*/ 11 w 28"/>
                  <a:gd name="T23" fmla="*/ 27 h 29"/>
                  <a:gd name="T24" fmla="*/ 17 w 28"/>
                  <a:gd name="T25" fmla="*/ 27 h 29"/>
                  <a:gd name="T26" fmla="*/ 21 w 28"/>
                  <a:gd name="T27" fmla="*/ 25 h 29"/>
                  <a:gd name="T28" fmla="*/ 25 w 28"/>
                  <a:gd name="T29" fmla="*/ 21 h 29"/>
                  <a:gd name="T30" fmla="*/ 26 w 28"/>
                  <a:gd name="T31" fmla="*/ 18 h 29"/>
                  <a:gd name="T32" fmla="*/ 25 w 28"/>
                  <a:gd name="T33" fmla="*/ 16 h 29"/>
                  <a:gd name="T34" fmla="*/ 23 w 28"/>
                  <a:gd name="T35" fmla="*/ 19 h 29"/>
                  <a:gd name="T36" fmla="*/ 21 w 28"/>
                  <a:gd name="T37" fmla="*/ 21 h 29"/>
                  <a:gd name="T38" fmla="*/ 17 w 28"/>
                  <a:gd name="T39" fmla="*/ 23 h 29"/>
                  <a:gd name="T40" fmla="*/ 13 w 28"/>
                  <a:gd name="T41" fmla="*/ 25 h 29"/>
                  <a:gd name="T42" fmla="*/ 11 w 28"/>
                  <a:gd name="T43" fmla="*/ 23 h 29"/>
                  <a:gd name="T44" fmla="*/ 7 w 28"/>
                  <a:gd name="T45" fmla="*/ 21 h 29"/>
                  <a:gd name="T46" fmla="*/ 5 w 28"/>
                  <a:gd name="T47" fmla="*/ 19 h 29"/>
                  <a:gd name="T48" fmla="*/ 3 w 28"/>
                  <a:gd name="T49" fmla="*/ 16 h 29"/>
                  <a:gd name="T50" fmla="*/ 5 w 28"/>
                  <a:gd name="T51" fmla="*/ 12 h 29"/>
                  <a:gd name="T52" fmla="*/ 7 w 28"/>
                  <a:gd name="T53" fmla="*/ 8 h 29"/>
                  <a:gd name="T54" fmla="*/ 11 w 28"/>
                  <a:gd name="T55" fmla="*/ 6 h 29"/>
                  <a:gd name="T56" fmla="*/ 13 w 28"/>
                  <a:gd name="T57" fmla="*/ 4 h 29"/>
                  <a:gd name="T58" fmla="*/ 17 w 28"/>
                  <a:gd name="T59" fmla="*/ 6 h 29"/>
                  <a:gd name="T60" fmla="*/ 21 w 28"/>
                  <a:gd name="T61" fmla="*/ 8 h 29"/>
                  <a:gd name="T62" fmla="*/ 23 w 28"/>
                  <a:gd name="T63" fmla="*/ 12 h 29"/>
                  <a:gd name="T64" fmla="*/ 25 w 28"/>
                  <a:gd name="T65" fmla="*/ 1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" h="29">
                    <a:moveTo>
                      <a:pt x="28" y="16"/>
                    </a:moveTo>
                    <a:lnTo>
                      <a:pt x="26" y="12"/>
                    </a:lnTo>
                    <a:lnTo>
                      <a:pt x="26" y="10"/>
                    </a:lnTo>
                    <a:lnTo>
                      <a:pt x="25" y="8"/>
                    </a:lnTo>
                    <a:lnTo>
                      <a:pt x="23" y="6"/>
                    </a:lnTo>
                    <a:lnTo>
                      <a:pt x="21" y="4"/>
                    </a:lnTo>
                    <a:lnTo>
                      <a:pt x="19" y="2"/>
                    </a:lnTo>
                    <a:lnTo>
                      <a:pt x="17" y="2"/>
                    </a:lnTo>
                    <a:lnTo>
                      <a:pt x="13" y="0"/>
                    </a:lnTo>
                    <a:lnTo>
                      <a:pt x="11" y="2"/>
                    </a:lnTo>
                    <a:lnTo>
                      <a:pt x="9" y="2"/>
                    </a:lnTo>
                    <a:lnTo>
                      <a:pt x="7" y="4"/>
                    </a:lnTo>
                    <a:lnTo>
                      <a:pt x="3" y="6"/>
                    </a:lnTo>
                    <a:lnTo>
                      <a:pt x="3" y="8"/>
                    </a:lnTo>
                    <a:lnTo>
                      <a:pt x="2" y="10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2" y="18"/>
                    </a:lnTo>
                    <a:lnTo>
                      <a:pt x="2" y="19"/>
                    </a:lnTo>
                    <a:lnTo>
                      <a:pt x="3" y="21"/>
                    </a:lnTo>
                    <a:lnTo>
                      <a:pt x="3" y="25"/>
                    </a:lnTo>
                    <a:lnTo>
                      <a:pt x="7" y="25"/>
                    </a:lnTo>
                    <a:lnTo>
                      <a:pt x="9" y="27"/>
                    </a:lnTo>
                    <a:lnTo>
                      <a:pt x="11" y="27"/>
                    </a:lnTo>
                    <a:lnTo>
                      <a:pt x="13" y="29"/>
                    </a:lnTo>
                    <a:lnTo>
                      <a:pt x="17" y="27"/>
                    </a:lnTo>
                    <a:lnTo>
                      <a:pt x="19" y="27"/>
                    </a:lnTo>
                    <a:lnTo>
                      <a:pt x="21" y="25"/>
                    </a:lnTo>
                    <a:lnTo>
                      <a:pt x="23" y="25"/>
                    </a:lnTo>
                    <a:lnTo>
                      <a:pt x="25" y="21"/>
                    </a:lnTo>
                    <a:lnTo>
                      <a:pt x="26" y="19"/>
                    </a:lnTo>
                    <a:lnTo>
                      <a:pt x="26" y="18"/>
                    </a:lnTo>
                    <a:lnTo>
                      <a:pt x="28" y="16"/>
                    </a:lnTo>
                    <a:close/>
                    <a:moveTo>
                      <a:pt x="25" y="16"/>
                    </a:moveTo>
                    <a:lnTo>
                      <a:pt x="23" y="18"/>
                    </a:lnTo>
                    <a:lnTo>
                      <a:pt x="23" y="19"/>
                    </a:lnTo>
                    <a:lnTo>
                      <a:pt x="23" y="19"/>
                    </a:lnTo>
                    <a:lnTo>
                      <a:pt x="21" y="21"/>
                    </a:lnTo>
                    <a:lnTo>
                      <a:pt x="19" y="23"/>
                    </a:lnTo>
                    <a:lnTo>
                      <a:pt x="17" y="23"/>
                    </a:lnTo>
                    <a:lnTo>
                      <a:pt x="15" y="23"/>
                    </a:lnTo>
                    <a:lnTo>
                      <a:pt x="13" y="25"/>
                    </a:lnTo>
                    <a:lnTo>
                      <a:pt x="11" y="23"/>
                    </a:lnTo>
                    <a:lnTo>
                      <a:pt x="11" y="23"/>
                    </a:lnTo>
                    <a:lnTo>
                      <a:pt x="9" y="23"/>
                    </a:lnTo>
                    <a:lnTo>
                      <a:pt x="7" y="21"/>
                    </a:lnTo>
                    <a:lnTo>
                      <a:pt x="5" y="19"/>
                    </a:lnTo>
                    <a:lnTo>
                      <a:pt x="5" y="19"/>
                    </a:lnTo>
                    <a:lnTo>
                      <a:pt x="5" y="18"/>
                    </a:lnTo>
                    <a:lnTo>
                      <a:pt x="3" y="16"/>
                    </a:lnTo>
                    <a:lnTo>
                      <a:pt x="5" y="14"/>
                    </a:lnTo>
                    <a:lnTo>
                      <a:pt x="5" y="12"/>
                    </a:lnTo>
                    <a:lnTo>
                      <a:pt x="5" y="10"/>
                    </a:lnTo>
                    <a:lnTo>
                      <a:pt x="7" y="8"/>
                    </a:lnTo>
                    <a:lnTo>
                      <a:pt x="9" y="6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3" y="4"/>
                    </a:lnTo>
                    <a:lnTo>
                      <a:pt x="15" y="6"/>
                    </a:lnTo>
                    <a:lnTo>
                      <a:pt x="17" y="6"/>
                    </a:lnTo>
                    <a:lnTo>
                      <a:pt x="19" y="6"/>
                    </a:lnTo>
                    <a:lnTo>
                      <a:pt x="21" y="8"/>
                    </a:lnTo>
                    <a:lnTo>
                      <a:pt x="23" y="10"/>
                    </a:lnTo>
                    <a:lnTo>
                      <a:pt x="23" y="12"/>
                    </a:lnTo>
                    <a:lnTo>
                      <a:pt x="23" y="14"/>
                    </a:lnTo>
                    <a:lnTo>
                      <a:pt x="25" y="16"/>
                    </a:lnTo>
                    <a:close/>
                  </a:path>
                </a:pathLst>
              </a:custGeom>
              <a:solidFill>
                <a:srgbClr val="B6B6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122"/>
              <p:cNvSpPr>
                <a:spLocks noEditPoints="1"/>
              </p:cNvSpPr>
              <p:nvPr/>
            </p:nvSpPr>
            <p:spPr bwMode="auto">
              <a:xfrm>
                <a:off x="4089" y="1760"/>
                <a:ext cx="24" cy="25"/>
              </a:xfrm>
              <a:custGeom>
                <a:avLst/>
                <a:gdLst>
                  <a:gd name="T0" fmla="*/ 23 w 24"/>
                  <a:gd name="T1" fmla="*/ 10 h 25"/>
                  <a:gd name="T2" fmla="*/ 23 w 24"/>
                  <a:gd name="T3" fmla="*/ 6 h 25"/>
                  <a:gd name="T4" fmla="*/ 19 w 24"/>
                  <a:gd name="T5" fmla="*/ 4 h 25"/>
                  <a:gd name="T6" fmla="*/ 15 w 24"/>
                  <a:gd name="T7" fmla="*/ 2 h 25"/>
                  <a:gd name="T8" fmla="*/ 9 w 24"/>
                  <a:gd name="T9" fmla="*/ 2 h 25"/>
                  <a:gd name="T10" fmla="*/ 5 w 24"/>
                  <a:gd name="T11" fmla="*/ 4 h 25"/>
                  <a:gd name="T12" fmla="*/ 1 w 24"/>
                  <a:gd name="T13" fmla="*/ 6 h 25"/>
                  <a:gd name="T14" fmla="*/ 1 w 24"/>
                  <a:gd name="T15" fmla="*/ 10 h 25"/>
                  <a:gd name="T16" fmla="*/ 1 w 24"/>
                  <a:gd name="T17" fmla="*/ 16 h 25"/>
                  <a:gd name="T18" fmla="*/ 1 w 24"/>
                  <a:gd name="T19" fmla="*/ 19 h 25"/>
                  <a:gd name="T20" fmla="*/ 5 w 24"/>
                  <a:gd name="T21" fmla="*/ 23 h 25"/>
                  <a:gd name="T22" fmla="*/ 9 w 24"/>
                  <a:gd name="T23" fmla="*/ 23 h 25"/>
                  <a:gd name="T24" fmla="*/ 15 w 24"/>
                  <a:gd name="T25" fmla="*/ 23 h 25"/>
                  <a:gd name="T26" fmla="*/ 19 w 24"/>
                  <a:gd name="T27" fmla="*/ 23 h 25"/>
                  <a:gd name="T28" fmla="*/ 23 w 24"/>
                  <a:gd name="T29" fmla="*/ 19 h 25"/>
                  <a:gd name="T30" fmla="*/ 23 w 24"/>
                  <a:gd name="T31" fmla="*/ 16 h 25"/>
                  <a:gd name="T32" fmla="*/ 21 w 24"/>
                  <a:gd name="T33" fmla="*/ 14 h 25"/>
                  <a:gd name="T34" fmla="*/ 19 w 24"/>
                  <a:gd name="T35" fmla="*/ 16 h 25"/>
                  <a:gd name="T36" fmla="*/ 17 w 24"/>
                  <a:gd name="T37" fmla="*/ 17 h 25"/>
                  <a:gd name="T38" fmla="*/ 15 w 24"/>
                  <a:gd name="T39" fmla="*/ 19 h 25"/>
                  <a:gd name="T40" fmla="*/ 11 w 24"/>
                  <a:gd name="T41" fmla="*/ 21 h 25"/>
                  <a:gd name="T42" fmla="*/ 9 w 24"/>
                  <a:gd name="T43" fmla="*/ 19 h 25"/>
                  <a:gd name="T44" fmla="*/ 7 w 24"/>
                  <a:gd name="T45" fmla="*/ 17 h 25"/>
                  <a:gd name="T46" fmla="*/ 5 w 24"/>
                  <a:gd name="T47" fmla="*/ 16 h 25"/>
                  <a:gd name="T48" fmla="*/ 3 w 24"/>
                  <a:gd name="T49" fmla="*/ 14 h 25"/>
                  <a:gd name="T50" fmla="*/ 5 w 24"/>
                  <a:gd name="T51" fmla="*/ 10 h 25"/>
                  <a:gd name="T52" fmla="*/ 7 w 24"/>
                  <a:gd name="T53" fmla="*/ 8 h 25"/>
                  <a:gd name="T54" fmla="*/ 9 w 24"/>
                  <a:gd name="T55" fmla="*/ 6 h 25"/>
                  <a:gd name="T56" fmla="*/ 11 w 24"/>
                  <a:gd name="T57" fmla="*/ 4 h 25"/>
                  <a:gd name="T58" fmla="*/ 15 w 24"/>
                  <a:gd name="T59" fmla="*/ 6 h 25"/>
                  <a:gd name="T60" fmla="*/ 17 w 24"/>
                  <a:gd name="T61" fmla="*/ 8 h 25"/>
                  <a:gd name="T62" fmla="*/ 19 w 24"/>
                  <a:gd name="T63" fmla="*/ 10 h 25"/>
                  <a:gd name="T64" fmla="*/ 21 w 24"/>
                  <a:gd name="T6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4" h="25">
                    <a:moveTo>
                      <a:pt x="24" y="14"/>
                    </a:moveTo>
                    <a:lnTo>
                      <a:pt x="23" y="10"/>
                    </a:lnTo>
                    <a:lnTo>
                      <a:pt x="23" y="8"/>
                    </a:lnTo>
                    <a:lnTo>
                      <a:pt x="23" y="6"/>
                    </a:lnTo>
                    <a:lnTo>
                      <a:pt x="21" y="4"/>
                    </a:lnTo>
                    <a:lnTo>
                      <a:pt x="19" y="4"/>
                    </a:lnTo>
                    <a:lnTo>
                      <a:pt x="17" y="2"/>
                    </a:lnTo>
                    <a:lnTo>
                      <a:pt x="15" y="2"/>
                    </a:lnTo>
                    <a:lnTo>
                      <a:pt x="11" y="0"/>
                    </a:lnTo>
                    <a:lnTo>
                      <a:pt x="9" y="2"/>
                    </a:lnTo>
                    <a:lnTo>
                      <a:pt x="7" y="2"/>
                    </a:lnTo>
                    <a:lnTo>
                      <a:pt x="5" y="4"/>
                    </a:lnTo>
                    <a:lnTo>
                      <a:pt x="3" y="4"/>
                    </a:lnTo>
                    <a:lnTo>
                      <a:pt x="1" y="6"/>
                    </a:lnTo>
                    <a:lnTo>
                      <a:pt x="1" y="8"/>
                    </a:lnTo>
                    <a:lnTo>
                      <a:pt x="1" y="10"/>
                    </a:lnTo>
                    <a:lnTo>
                      <a:pt x="0" y="14"/>
                    </a:lnTo>
                    <a:lnTo>
                      <a:pt x="1" y="16"/>
                    </a:lnTo>
                    <a:lnTo>
                      <a:pt x="1" y="17"/>
                    </a:lnTo>
                    <a:lnTo>
                      <a:pt x="1" y="19"/>
                    </a:lnTo>
                    <a:lnTo>
                      <a:pt x="3" y="21"/>
                    </a:lnTo>
                    <a:lnTo>
                      <a:pt x="5" y="23"/>
                    </a:lnTo>
                    <a:lnTo>
                      <a:pt x="7" y="23"/>
                    </a:lnTo>
                    <a:lnTo>
                      <a:pt x="9" y="23"/>
                    </a:lnTo>
                    <a:lnTo>
                      <a:pt x="11" y="25"/>
                    </a:lnTo>
                    <a:lnTo>
                      <a:pt x="15" y="23"/>
                    </a:lnTo>
                    <a:lnTo>
                      <a:pt x="17" y="23"/>
                    </a:lnTo>
                    <a:lnTo>
                      <a:pt x="19" y="23"/>
                    </a:lnTo>
                    <a:lnTo>
                      <a:pt x="21" y="21"/>
                    </a:lnTo>
                    <a:lnTo>
                      <a:pt x="23" y="19"/>
                    </a:lnTo>
                    <a:lnTo>
                      <a:pt x="23" y="17"/>
                    </a:lnTo>
                    <a:lnTo>
                      <a:pt x="23" y="16"/>
                    </a:lnTo>
                    <a:lnTo>
                      <a:pt x="24" y="14"/>
                    </a:lnTo>
                    <a:close/>
                    <a:moveTo>
                      <a:pt x="21" y="14"/>
                    </a:moveTo>
                    <a:lnTo>
                      <a:pt x="19" y="14"/>
                    </a:lnTo>
                    <a:lnTo>
                      <a:pt x="19" y="16"/>
                    </a:lnTo>
                    <a:lnTo>
                      <a:pt x="19" y="17"/>
                    </a:lnTo>
                    <a:lnTo>
                      <a:pt x="17" y="17"/>
                    </a:lnTo>
                    <a:lnTo>
                      <a:pt x="17" y="19"/>
                    </a:lnTo>
                    <a:lnTo>
                      <a:pt x="15" y="19"/>
                    </a:lnTo>
                    <a:lnTo>
                      <a:pt x="13" y="19"/>
                    </a:lnTo>
                    <a:lnTo>
                      <a:pt x="11" y="21"/>
                    </a:lnTo>
                    <a:lnTo>
                      <a:pt x="11" y="19"/>
                    </a:lnTo>
                    <a:lnTo>
                      <a:pt x="9" y="19"/>
                    </a:lnTo>
                    <a:lnTo>
                      <a:pt x="7" y="19"/>
                    </a:lnTo>
                    <a:lnTo>
                      <a:pt x="7" y="17"/>
                    </a:lnTo>
                    <a:lnTo>
                      <a:pt x="5" y="17"/>
                    </a:lnTo>
                    <a:lnTo>
                      <a:pt x="5" y="16"/>
                    </a:lnTo>
                    <a:lnTo>
                      <a:pt x="5" y="14"/>
                    </a:lnTo>
                    <a:lnTo>
                      <a:pt x="3" y="14"/>
                    </a:lnTo>
                    <a:lnTo>
                      <a:pt x="5" y="12"/>
                    </a:lnTo>
                    <a:lnTo>
                      <a:pt x="5" y="10"/>
                    </a:lnTo>
                    <a:lnTo>
                      <a:pt x="5" y="8"/>
                    </a:lnTo>
                    <a:lnTo>
                      <a:pt x="7" y="8"/>
                    </a:lnTo>
                    <a:lnTo>
                      <a:pt x="7" y="6"/>
                    </a:lnTo>
                    <a:lnTo>
                      <a:pt x="9" y="6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3" y="6"/>
                    </a:lnTo>
                    <a:lnTo>
                      <a:pt x="15" y="6"/>
                    </a:lnTo>
                    <a:lnTo>
                      <a:pt x="17" y="6"/>
                    </a:lnTo>
                    <a:lnTo>
                      <a:pt x="17" y="8"/>
                    </a:lnTo>
                    <a:lnTo>
                      <a:pt x="19" y="8"/>
                    </a:lnTo>
                    <a:lnTo>
                      <a:pt x="19" y="10"/>
                    </a:lnTo>
                    <a:lnTo>
                      <a:pt x="19" y="12"/>
                    </a:lnTo>
                    <a:lnTo>
                      <a:pt x="21" y="14"/>
                    </a:lnTo>
                    <a:close/>
                  </a:path>
                </a:pathLst>
              </a:custGeom>
              <a:solidFill>
                <a:srgbClr val="C0C0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" name="Freeform 123"/>
              <p:cNvSpPr>
                <a:spLocks noEditPoints="1"/>
              </p:cNvSpPr>
              <p:nvPr/>
            </p:nvSpPr>
            <p:spPr bwMode="auto">
              <a:xfrm>
                <a:off x="4090" y="1762"/>
                <a:ext cx="22" cy="21"/>
              </a:xfrm>
              <a:custGeom>
                <a:avLst/>
                <a:gdLst>
                  <a:gd name="T0" fmla="*/ 20 w 22"/>
                  <a:gd name="T1" fmla="*/ 10 h 21"/>
                  <a:gd name="T2" fmla="*/ 20 w 22"/>
                  <a:gd name="T3" fmla="*/ 6 h 21"/>
                  <a:gd name="T4" fmla="*/ 16 w 22"/>
                  <a:gd name="T5" fmla="*/ 2 h 21"/>
                  <a:gd name="T6" fmla="*/ 12 w 22"/>
                  <a:gd name="T7" fmla="*/ 2 h 21"/>
                  <a:gd name="T8" fmla="*/ 8 w 22"/>
                  <a:gd name="T9" fmla="*/ 2 h 21"/>
                  <a:gd name="T10" fmla="*/ 6 w 22"/>
                  <a:gd name="T11" fmla="*/ 2 h 21"/>
                  <a:gd name="T12" fmla="*/ 2 w 22"/>
                  <a:gd name="T13" fmla="*/ 6 h 21"/>
                  <a:gd name="T14" fmla="*/ 2 w 22"/>
                  <a:gd name="T15" fmla="*/ 10 h 21"/>
                  <a:gd name="T16" fmla="*/ 2 w 22"/>
                  <a:gd name="T17" fmla="*/ 14 h 21"/>
                  <a:gd name="T18" fmla="*/ 2 w 22"/>
                  <a:gd name="T19" fmla="*/ 15 h 21"/>
                  <a:gd name="T20" fmla="*/ 6 w 22"/>
                  <a:gd name="T21" fmla="*/ 19 h 21"/>
                  <a:gd name="T22" fmla="*/ 8 w 22"/>
                  <a:gd name="T23" fmla="*/ 19 h 21"/>
                  <a:gd name="T24" fmla="*/ 12 w 22"/>
                  <a:gd name="T25" fmla="*/ 19 h 21"/>
                  <a:gd name="T26" fmla="*/ 16 w 22"/>
                  <a:gd name="T27" fmla="*/ 19 h 21"/>
                  <a:gd name="T28" fmla="*/ 20 w 22"/>
                  <a:gd name="T29" fmla="*/ 15 h 21"/>
                  <a:gd name="T30" fmla="*/ 20 w 22"/>
                  <a:gd name="T31" fmla="*/ 14 h 21"/>
                  <a:gd name="T32" fmla="*/ 18 w 22"/>
                  <a:gd name="T33" fmla="*/ 12 h 21"/>
                  <a:gd name="T34" fmla="*/ 16 w 22"/>
                  <a:gd name="T35" fmla="*/ 14 h 21"/>
                  <a:gd name="T36" fmla="*/ 16 w 22"/>
                  <a:gd name="T37" fmla="*/ 15 h 21"/>
                  <a:gd name="T38" fmla="*/ 14 w 22"/>
                  <a:gd name="T39" fmla="*/ 15 h 21"/>
                  <a:gd name="T40" fmla="*/ 10 w 22"/>
                  <a:gd name="T41" fmla="*/ 17 h 21"/>
                  <a:gd name="T42" fmla="*/ 8 w 22"/>
                  <a:gd name="T43" fmla="*/ 15 h 21"/>
                  <a:gd name="T44" fmla="*/ 6 w 22"/>
                  <a:gd name="T45" fmla="*/ 15 h 21"/>
                  <a:gd name="T46" fmla="*/ 6 w 22"/>
                  <a:gd name="T47" fmla="*/ 14 h 21"/>
                  <a:gd name="T48" fmla="*/ 4 w 22"/>
                  <a:gd name="T49" fmla="*/ 12 h 21"/>
                  <a:gd name="T50" fmla="*/ 6 w 22"/>
                  <a:gd name="T51" fmla="*/ 8 h 21"/>
                  <a:gd name="T52" fmla="*/ 6 w 22"/>
                  <a:gd name="T53" fmla="*/ 6 h 21"/>
                  <a:gd name="T54" fmla="*/ 8 w 22"/>
                  <a:gd name="T55" fmla="*/ 6 h 21"/>
                  <a:gd name="T56" fmla="*/ 10 w 22"/>
                  <a:gd name="T57" fmla="*/ 6 h 21"/>
                  <a:gd name="T58" fmla="*/ 14 w 22"/>
                  <a:gd name="T59" fmla="*/ 6 h 21"/>
                  <a:gd name="T60" fmla="*/ 16 w 22"/>
                  <a:gd name="T61" fmla="*/ 6 h 21"/>
                  <a:gd name="T62" fmla="*/ 16 w 22"/>
                  <a:gd name="T63" fmla="*/ 8 h 21"/>
                  <a:gd name="T64" fmla="*/ 18 w 22"/>
                  <a:gd name="T65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2" h="21">
                    <a:moveTo>
                      <a:pt x="22" y="12"/>
                    </a:moveTo>
                    <a:lnTo>
                      <a:pt x="20" y="10"/>
                    </a:lnTo>
                    <a:lnTo>
                      <a:pt x="20" y="8"/>
                    </a:lnTo>
                    <a:lnTo>
                      <a:pt x="20" y="6"/>
                    </a:lnTo>
                    <a:lnTo>
                      <a:pt x="18" y="4"/>
                    </a:lnTo>
                    <a:lnTo>
                      <a:pt x="16" y="2"/>
                    </a:lnTo>
                    <a:lnTo>
                      <a:pt x="14" y="2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15"/>
                    </a:lnTo>
                    <a:lnTo>
                      <a:pt x="2" y="15"/>
                    </a:lnTo>
                    <a:lnTo>
                      <a:pt x="4" y="17"/>
                    </a:lnTo>
                    <a:lnTo>
                      <a:pt x="6" y="19"/>
                    </a:lnTo>
                    <a:lnTo>
                      <a:pt x="8" y="19"/>
                    </a:lnTo>
                    <a:lnTo>
                      <a:pt x="8" y="19"/>
                    </a:lnTo>
                    <a:lnTo>
                      <a:pt x="10" y="21"/>
                    </a:lnTo>
                    <a:lnTo>
                      <a:pt x="12" y="19"/>
                    </a:lnTo>
                    <a:lnTo>
                      <a:pt x="14" y="19"/>
                    </a:lnTo>
                    <a:lnTo>
                      <a:pt x="16" y="19"/>
                    </a:lnTo>
                    <a:lnTo>
                      <a:pt x="18" y="17"/>
                    </a:lnTo>
                    <a:lnTo>
                      <a:pt x="20" y="15"/>
                    </a:lnTo>
                    <a:lnTo>
                      <a:pt x="20" y="15"/>
                    </a:lnTo>
                    <a:lnTo>
                      <a:pt x="20" y="14"/>
                    </a:lnTo>
                    <a:lnTo>
                      <a:pt x="22" y="12"/>
                    </a:lnTo>
                    <a:close/>
                    <a:moveTo>
                      <a:pt x="18" y="12"/>
                    </a:moveTo>
                    <a:lnTo>
                      <a:pt x="16" y="12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16" y="15"/>
                    </a:lnTo>
                    <a:lnTo>
                      <a:pt x="14" y="15"/>
                    </a:lnTo>
                    <a:lnTo>
                      <a:pt x="14" y="15"/>
                    </a:lnTo>
                    <a:lnTo>
                      <a:pt x="12" y="17"/>
                    </a:lnTo>
                    <a:lnTo>
                      <a:pt x="10" y="17"/>
                    </a:lnTo>
                    <a:lnTo>
                      <a:pt x="10" y="17"/>
                    </a:lnTo>
                    <a:lnTo>
                      <a:pt x="8" y="15"/>
                    </a:lnTo>
                    <a:lnTo>
                      <a:pt x="8" y="15"/>
                    </a:lnTo>
                    <a:lnTo>
                      <a:pt x="6" y="15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6" y="12"/>
                    </a:lnTo>
                    <a:lnTo>
                      <a:pt x="4" y="12"/>
                    </a:lnTo>
                    <a:lnTo>
                      <a:pt x="6" y="10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2" y="6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6" y="6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10"/>
                    </a:lnTo>
                    <a:lnTo>
                      <a:pt x="18" y="12"/>
                    </a:lnTo>
                    <a:close/>
                  </a:path>
                </a:pathLst>
              </a:custGeom>
              <a:solidFill>
                <a:srgbClr val="CB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124"/>
              <p:cNvSpPr>
                <a:spLocks noEditPoints="1"/>
              </p:cNvSpPr>
              <p:nvPr/>
            </p:nvSpPr>
            <p:spPr bwMode="auto">
              <a:xfrm>
                <a:off x="4092" y="1764"/>
                <a:ext cx="18" cy="17"/>
              </a:xfrm>
              <a:custGeom>
                <a:avLst/>
                <a:gdLst>
                  <a:gd name="T0" fmla="*/ 16 w 18"/>
                  <a:gd name="T1" fmla="*/ 8 h 17"/>
                  <a:gd name="T2" fmla="*/ 16 w 18"/>
                  <a:gd name="T3" fmla="*/ 4 h 17"/>
                  <a:gd name="T4" fmla="*/ 14 w 18"/>
                  <a:gd name="T5" fmla="*/ 2 h 17"/>
                  <a:gd name="T6" fmla="*/ 10 w 18"/>
                  <a:gd name="T7" fmla="*/ 2 h 17"/>
                  <a:gd name="T8" fmla="*/ 8 w 18"/>
                  <a:gd name="T9" fmla="*/ 2 h 17"/>
                  <a:gd name="T10" fmla="*/ 4 w 18"/>
                  <a:gd name="T11" fmla="*/ 2 h 17"/>
                  <a:gd name="T12" fmla="*/ 2 w 18"/>
                  <a:gd name="T13" fmla="*/ 4 h 17"/>
                  <a:gd name="T14" fmla="*/ 2 w 18"/>
                  <a:gd name="T15" fmla="*/ 8 h 17"/>
                  <a:gd name="T16" fmla="*/ 2 w 18"/>
                  <a:gd name="T17" fmla="*/ 10 h 17"/>
                  <a:gd name="T18" fmla="*/ 2 w 18"/>
                  <a:gd name="T19" fmla="*/ 13 h 17"/>
                  <a:gd name="T20" fmla="*/ 4 w 18"/>
                  <a:gd name="T21" fmla="*/ 15 h 17"/>
                  <a:gd name="T22" fmla="*/ 8 w 18"/>
                  <a:gd name="T23" fmla="*/ 15 h 17"/>
                  <a:gd name="T24" fmla="*/ 10 w 18"/>
                  <a:gd name="T25" fmla="*/ 15 h 17"/>
                  <a:gd name="T26" fmla="*/ 14 w 18"/>
                  <a:gd name="T27" fmla="*/ 15 h 17"/>
                  <a:gd name="T28" fmla="*/ 16 w 18"/>
                  <a:gd name="T29" fmla="*/ 13 h 17"/>
                  <a:gd name="T30" fmla="*/ 16 w 18"/>
                  <a:gd name="T31" fmla="*/ 10 h 17"/>
                  <a:gd name="T32" fmla="*/ 12 w 18"/>
                  <a:gd name="T33" fmla="*/ 10 h 17"/>
                  <a:gd name="T34" fmla="*/ 12 w 18"/>
                  <a:gd name="T35" fmla="*/ 10 h 17"/>
                  <a:gd name="T36" fmla="*/ 12 w 18"/>
                  <a:gd name="T37" fmla="*/ 12 h 17"/>
                  <a:gd name="T38" fmla="*/ 10 w 18"/>
                  <a:gd name="T39" fmla="*/ 12 h 17"/>
                  <a:gd name="T40" fmla="*/ 8 w 18"/>
                  <a:gd name="T41" fmla="*/ 13 h 17"/>
                  <a:gd name="T42" fmla="*/ 8 w 18"/>
                  <a:gd name="T43" fmla="*/ 12 h 17"/>
                  <a:gd name="T44" fmla="*/ 6 w 18"/>
                  <a:gd name="T45" fmla="*/ 12 h 17"/>
                  <a:gd name="T46" fmla="*/ 6 w 18"/>
                  <a:gd name="T47" fmla="*/ 10 h 17"/>
                  <a:gd name="T48" fmla="*/ 4 w 18"/>
                  <a:gd name="T49" fmla="*/ 10 h 17"/>
                  <a:gd name="T50" fmla="*/ 6 w 18"/>
                  <a:gd name="T51" fmla="*/ 8 h 17"/>
                  <a:gd name="T52" fmla="*/ 6 w 18"/>
                  <a:gd name="T53" fmla="*/ 6 h 17"/>
                  <a:gd name="T54" fmla="*/ 8 w 18"/>
                  <a:gd name="T55" fmla="*/ 6 h 17"/>
                  <a:gd name="T56" fmla="*/ 8 w 18"/>
                  <a:gd name="T57" fmla="*/ 6 h 17"/>
                  <a:gd name="T58" fmla="*/ 10 w 18"/>
                  <a:gd name="T59" fmla="*/ 6 h 17"/>
                  <a:gd name="T60" fmla="*/ 12 w 18"/>
                  <a:gd name="T61" fmla="*/ 6 h 17"/>
                  <a:gd name="T62" fmla="*/ 12 w 18"/>
                  <a:gd name="T63" fmla="*/ 8 h 17"/>
                  <a:gd name="T64" fmla="*/ 12 w 18"/>
                  <a:gd name="T65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8" h="17">
                    <a:moveTo>
                      <a:pt x="18" y="10"/>
                    </a:moveTo>
                    <a:lnTo>
                      <a:pt x="16" y="8"/>
                    </a:lnTo>
                    <a:lnTo>
                      <a:pt x="16" y="6"/>
                    </a:lnTo>
                    <a:lnTo>
                      <a:pt x="16" y="4"/>
                    </a:lnTo>
                    <a:lnTo>
                      <a:pt x="14" y="4"/>
                    </a:lnTo>
                    <a:lnTo>
                      <a:pt x="14" y="2"/>
                    </a:lnTo>
                    <a:lnTo>
                      <a:pt x="12" y="2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8" y="2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2" y="10"/>
                    </a:lnTo>
                    <a:lnTo>
                      <a:pt x="2" y="12"/>
                    </a:lnTo>
                    <a:lnTo>
                      <a:pt x="2" y="13"/>
                    </a:lnTo>
                    <a:lnTo>
                      <a:pt x="4" y="13"/>
                    </a:lnTo>
                    <a:lnTo>
                      <a:pt x="4" y="15"/>
                    </a:lnTo>
                    <a:lnTo>
                      <a:pt x="6" y="15"/>
                    </a:lnTo>
                    <a:lnTo>
                      <a:pt x="8" y="15"/>
                    </a:lnTo>
                    <a:lnTo>
                      <a:pt x="8" y="17"/>
                    </a:lnTo>
                    <a:lnTo>
                      <a:pt x="10" y="15"/>
                    </a:lnTo>
                    <a:lnTo>
                      <a:pt x="12" y="15"/>
                    </a:lnTo>
                    <a:lnTo>
                      <a:pt x="14" y="15"/>
                    </a:lnTo>
                    <a:lnTo>
                      <a:pt x="14" y="13"/>
                    </a:lnTo>
                    <a:lnTo>
                      <a:pt x="16" y="13"/>
                    </a:lnTo>
                    <a:lnTo>
                      <a:pt x="16" y="12"/>
                    </a:lnTo>
                    <a:lnTo>
                      <a:pt x="16" y="10"/>
                    </a:lnTo>
                    <a:lnTo>
                      <a:pt x="18" y="10"/>
                    </a:lnTo>
                    <a:close/>
                    <a:moveTo>
                      <a:pt x="12" y="10"/>
                    </a:moveTo>
                    <a:lnTo>
                      <a:pt x="12" y="10"/>
                    </a:lnTo>
                    <a:lnTo>
                      <a:pt x="12" y="10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0" y="12"/>
                    </a:lnTo>
                    <a:lnTo>
                      <a:pt x="10" y="13"/>
                    </a:lnTo>
                    <a:lnTo>
                      <a:pt x="8" y="13"/>
                    </a:lnTo>
                    <a:lnTo>
                      <a:pt x="8" y="13"/>
                    </a:lnTo>
                    <a:lnTo>
                      <a:pt x="8" y="12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6" y="10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12" y="1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125"/>
              <p:cNvSpPr>
                <a:spLocks/>
              </p:cNvSpPr>
              <p:nvPr/>
            </p:nvSpPr>
            <p:spPr bwMode="auto">
              <a:xfrm>
                <a:off x="4094" y="1768"/>
                <a:ext cx="14" cy="11"/>
              </a:xfrm>
              <a:custGeom>
                <a:avLst/>
                <a:gdLst>
                  <a:gd name="T0" fmla="*/ 14 w 14"/>
                  <a:gd name="T1" fmla="*/ 6 h 11"/>
                  <a:gd name="T2" fmla="*/ 12 w 14"/>
                  <a:gd name="T3" fmla="*/ 4 h 11"/>
                  <a:gd name="T4" fmla="*/ 12 w 14"/>
                  <a:gd name="T5" fmla="*/ 2 h 11"/>
                  <a:gd name="T6" fmla="*/ 12 w 14"/>
                  <a:gd name="T7" fmla="*/ 2 h 11"/>
                  <a:gd name="T8" fmla="*/ 12 w 14"/>
                  <a:gd name="T9" fmla="*/ 0 h 11"/>
                  <a:gd name="T10" fmla="*/ 10 w 14"/>
                  <a:gd name="T11" fmla="*/ 0 h 11"/>
                  <a:gd name="T12" fmla="*/ 10 w 14"/>
                  <a:gd name="T13" fmla="*/ 0 h 11"/>
                  <a:gd name="T14" fmla="*/ 8 w 14"/>
                  <a:gd name="T15" fmla="*/ 0 h 11"/>
                  <a:gd name="T16" fmla="*/ 6 w 14"/>
                  <a:gd name="T17" fmla="*/ 0 h 11"/>
                  <a:gd name="T18" fmla="*/ 6 w 14"/>
                  <a:gd name="T19" fmla="*/ 0 h 11"/>
                  <a:gd name="T20" fmla="*/ 4 w 14"/>
                  <a:gd name="T21" fmla="*/ 0 h 11"/>
                  <a:gd name="T22" fmla="*/ 4 w 14"/>
                  <a:gd name="T23" fmla="*/ 0 h 11"/>
                  <a:gd name="T24" fmla="*/ 2 w 14"/>
                  <a:gd name="T25" fmla="*/ 0 h 11"/>
                  <a:gd name="T26" fmla="*/ 2 w 14"/>
                  <a:gd name="T27" fmla="*/ 2 h 11"/>
                  <a:gd name="T28" fmla="*/ 2 w 14"/>
                  <a:gd name="T29" fmla="*/ 2 h 11"/>
                  <a:gd name="T30" fmla="*/ 2 w 14"/>
                  <a:gd name="T31" fmla="*/ 4 h 11"/>
                  <a:gd name="T32" fmla="*/ 0 w 14"/>
                  <a:gd name="T33" fmla="*/ 6 h 11"/>
                  <a:gd name="T34" fmla="*/ 2 w 14"/>
                  <a:gd name="T35" fmla="*/ 6 h 11"/>
                  <a:gd name="T36" fmla="*/ 2 w 14"/>
                  <a:gd name="T37" fmla="*/ 8 h 11"/>
                  <a:gd name="T38" fmla="*/ 2 w 14"/>
                  <a:gd name="T39" fmla="*/ 8 h 11"/>
                  <a:gd name="T40" fmla="*/ 2 w 14"/>
                  <a:gd name="T41" fmla="*/ 9 h 11"/>
                  <a:gd name="T42" fmla="*/ 4 w 14"/>
                  <a:gd name="T43" fmla="*/ 9 h 11"/>
                  <a:gd name="T44" fmla="*/ 4 w 14"/>
                  <a:gd name="T45" fmla="*/ 9 h 11"/>
                  <a:gd name="T46" fmla="*/ 6 w 14"/>
                  <a:gd name="T47" fmla="*/ 11 h 11"/>
                  <a:gd name="T48" fmla="*/ 6 w 14"/>
                  <a:gd name="T49" fmla="*/ 11 h 11"/>
                  <a:gd name="T50" fmla="*/ 8 w 14"/>
                  <a:gd name="T51" fmla="*/ 11 h 11"/>
                  <a:gd name="T52" fmla="*/ 10 w 14"/>
                  <a:gd name="T53" fmla="*/ 9 h 11"/>
                  <a:gd name="T54" fmla="*/ 10 w 14"/>
                  <a:gd name="T55" fmla="*/ 9 h 11"/>
                  <a:gd name="T56" fmla="*/ 12 w 14"/>
                  <a:gd name="T57" fmla="*/ 9 h 11"/>
                  <a:gd name="T58" fmla="*/ 12 w 14"/>
                  <a:gd name="T59" fmla="*/ 8 h 11"/>
                  <a:gd name="T60" fmla="*/ 12 w 14"/>
                  <a:gd name="T61" fmla="*/ 8 h 11"/>
                  <a:gd name="T62" fmla="*/ 12 w 14"/>
                  <a:gd name="T63" fmla="*/ 6 h 11"/>
                  <a:gd name="T64" fmla="*/ 14 w 14"/>
                  <a:gd name="T6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4" h="11">
                    <a:moveTo>
                      <a:pt x="14" y="6"/>
                    </a:moveTo>
                    <a:lnTo>
                      <a:pt x="12" y="4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2" y="9"/>
                    </a:lnTo>
                    <a:lnTo>
                      <a:pt x="4" y="9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8" y="11"/>
                    </a:lnTo>
                    <a:lnTo>
                      <a:pt x="10" y="9"/>
                    </a:lnTo>
                    <a:lnTo>
                      <a:pt x="10" y="9"/>
                    </a:lnTo>
                    <a:lnTo>
                      <a:pt x="12" y="9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12" y="6"/>
                    </a:lnTo>
                    <a:lnTo>
                      <a:pt x="14" y="6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126"/>
              <p:cNvSpPr>
                <a:spLocks/>
              </p:cNvSpPr>
              <p:nvPr/>
            </p:nvSpPr>
            <p:spPr bwMode="auto">
              <a:xfrm>
                <a:off x="4096" y="1770"/>
                <a:ext cx="8" cy="7"/>
              </a:xfrm>
              <a:custGeom>
                <a:avLst/>
                <a:gdLst>
                  <a:gd name="T0" fmla="*/ 8 w 8"/>
                  <a:gd name="T1" fmla="*/ 4 h 7"/>
                  <a:gd name="T2" fmla="*/ 8 w 8"/>
                  <a:gd name="T3" fmla="*/ 2 h 7"/>
                  <a:gd name="T4" fmla="*/ 8 w 8"/>
                  <a:gd name="T5" fmla="*/ 2 h 7"/>
                  <a:gd name="T6" fmla="*/ 8 w 8"/>
                  <a:gd name="T7" fmla="*/ 0 h 7"/>
                  <a:gd name="T8" fmla="*/ 8 w 8"/>
                  <a:gd name="T9" fmla="*/ 0 h 7"/>
                  <a:gd name="T10" fmla="*/ 8 w 8"/>
                  <a:gd name="T11" fmla="*/ 0 h 7"/>
                  <a:gd name="T12" fmla="*/ 6 w 8"/>
                  <a:gd name="T13" fmla="*/ 0 h 7"/>
                  <a:gd name="T14" fmla="*/ 6 w 8"/>
                  <a:gd name="T15" fmla="*/ 0 h 7"/>
                  <a:gd name="T16" fmla="*/ 4 w 8"/>
                  <a:gd name="T17" fmla="*/ 0 h 7"/>
                  <a:gd name="T18" fmla="*/ 4 w 8"/>
                  <a:gd name="T19" fmla="*/ 0 h 7"/>
                  <a:gd name="T20" fmla="*/ 4 w 8"/>
                  <a:gd name="T21" fmla="*/ 0 h 7"/>
                  <a:gd name="T22" fmla="*/ 2 w 8"/>
                  <a:gd name="T23" fmla="*/ 0 h 7"/>
                  <a:gd name="T24" fmla="*/ 2 w 8"/>
                  <a:gd name="T25" fmla="*/ 0 h 7"/>
                  <a:gd name="T26" fmla="*/ 2 w 8"/>
                  <a:gd name="T27" fmla="*/ 0 h 7"/>
                  <a:gd name="T28" fmla="*/ 2 w 8"/>
                  <a:gd name="T29" fmla="*/ 2 h 7"/>
                  <a:gd name="T30" fmla="*/ 0 w 8"/>
                  <a:gd name="T31" fmla="*/ 2 h 7"/>
                  <a:gd name="T32" fmla="*/ 0 w 8"/>
                  <a:gd name="T33" fmla="*/ 4 h 7"/>
                  <a:gd name="T34" fmla="*/ 0 w 8"/>
                  <a:gd name="T35" fmla="*/ 4 h 7"/>
                  <a:gd name="T36" fmla="*/ 2 w 8"/>
                  <a:gd name="T37" fmla="*/ 4 h 7"/>
                  <a:gd name="T38" fmla="*/ 2 w 8"/>
                  <a:gd name="T39" fmla="*/ 6 h 7"/>
                  <a:gd name="T40" fmla="*/ 2 w 8"/>
                  <a:gd name="T41" fmla="*/ 6 h 7"/>
                  <a:gd name="T42" fmla="*/ 2 w 8"/>
                  <a:gd name="T43" fmla="*/ 6 h 7"/>
                  <a:gd name="T44" fmla="*/ 4 w 8"/>
                  <a:gd name="T45" fmla="*/ 6 h 7"/>
                  <a:gd name="T46" fmla="*/ 4 w 8"/>
                  <a:gd name="T47" fmla="*/ 7 h 7"/>
                  <a:gd name="T48" fmla="*/ 4 w 8"/>
                  <a:gd name="T49" fmla="*/ 7 h 7"/>
                  <a:gd name="T50" fmla="*/ 6 w 8"/>
                  <a:gd name="T51" fmla="*/ 7 h 7"/>
                  <a:gd name="T52" fmla="*/ 6 w 8"/>
                  <a:gd name="T53" fmla="*/ 6 h 7"/>
                  <a:gd name="T54" fmla="*/ 8 w 8"/>
                  <a:gd name="T55" fmla="*/ 6 h 7"/>
                  <a:gd name="T56" fmla="*/ 8 w 8"/>
                  <a:gd name="T57" fmla="*/ 6 h 7"/>
                  <a:gd name="T58" fmla="*/ 8 w 8"/>
                  <a:gd name="T59" fmla="*/ 6 h 7"/>
                  <a:gd name="T60" fmla="*/ 8 w 8"/>
                  <a:gd name="T61" fmla="*/ 4 h 7"/>
                  <a:gd name="T62" fmla="*/ 8 w 8"/>
                  <a:gd name="T63" fmla="*/ 4 h 7"/>
                  <a:gd name="T64" fmla="*/ 8 w 8"/>
                  <a:gd name="T65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" h="7">
                    <a:moveTo>
                      <a:pt x="8" y="4"/>
                    </a:moveTo>
                    <a:lnTo>
                      <a:pt x="8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4" y="6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</a:path>
                </a:pathLst>
              </a:custGeom>
              <a:solidFill>
                <a:srgbClr val="F0F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127"/>
              <p:cNvSpPr>
                <a:spLocks/>
              </p:cNvSpPr>
              <p:nvPr/>
            </p:nvSpPr>
            <p:spPr bwMode="auto">
              <a:xfrm>
                <a:off x="4098" y="1772"/>
                <a:ext cx="4" cy="4"/>
              </a:xfrm>
              <a:custGeom>
                <a:avLst/>
                <a:gdLst>
                  <a:gd name="T0" fmla="*/ 4 w 4"/>
                  <a:gd name="T1" fmla="*/ 2 h 4"/>
                  <a:gd name="T2" fmla="*/ 4 w 4"/>
                  <a:gd name="T3" fmla="*/ 0 h 4"/>
                  <a:gd name="T4" fmla="*/ 4 w 4"/>
                  <a:gd name="T5" fmla="*/ 0 h 4"/>
                  <a:gd name="T6" fmla="*/ 4 w 4"/>
                  <a:gd name="T7" fmla="*/ 0 h 4"/>
                  <a:gd name="T8" fmla="*/ 4 w 4"/>
                  <a:gd name="T9" fmla="*/ 0 h 4"/>
                  <a:gd name="T10" fmla="*/ 4 w 4"/>
                  <a:gd name="T11" fmla="*/ 0 h 4"/>
                  <a:gd name="T12" fmla="*/ 4 w 4"/>
                  <a:gd name="T13" fmla="*/ 0 h 4"/>
                  <a:gd name="T14" fmla="*/ 4 w 4"/>
                  <a:gd name="T15" fmla="*/ 0 h 4"/>
                  <a:gd name="T16" fmla="*/ 2 w 4"/>
                  <a:gd name="T17" fmla="*/ 0 h 4"/>
                  <a:gd name="T18" fmla="*/ 2 w 4"/>
                  <a:gd name="T19" fmla="*/ 0 h 4"/>
                  <a:gd name="T20" fmla="*/ 2 w 4"/>
                  <a:gd name="T21" fmla="*/ 0 h 4"/>
                  <a:gd name="T22" fmla="*/ 2 w 4"/>
                  <a:gd name="T23" fmla="*/ 0 h 4"/>
                  <a:gd name="T24" fmla="*/ 2 w 4"/>
                  <a:gd name="T25" fmla="*/ 0 h 4"/>
                  <a:gd name="T26" fmla="*/ 2 w 4"/>
                  <a:gd name="T27" fmla="*/ 0 h 4"/>
                  <a:gd name="T28" fmla="*/ 2 w 4"/>
                  <a:gd name="T29" fmla="*/ 0 h 4"/>
                  <a:gd name="T30" fmla="*/ 0 w 4"/>
                  <a:gd name="T31" fmla="*/ 0 h 4"/>
                  <a:gd name="T32" fmla="*/ 0 w 4"/>
                  <a:gd name="T33" fmla="*/ 2 h 4"/>
                  <a:gd name="T34" fmla="*/ 0 w 4"/>
                  <a:gd name="T35" fmla="*/ 2 h 4"/>
                  <a:gd name="T36" fmla="*/ 2 w 4"/>
                  <a:gd name="T37" fmla="*/ 2 h 4"/>
                  <a:gd name="T38" fmla="*/ 2 w 4"/>
                  <a:gd name="T39" fmla="*/ 2 h 4"/>
                  <a:gd name="T40" fmla="*/ 2 w 4"/>
                  <a:gd name="T41" fmla="*/ 2 h 4"/>
                  <a:gd name="T42" fmla="*/ 2 w 4"/>
                  <a:gd name="T43" fmla="*/ 2 h 4"/>
                  <a:gd name="T44" fmla="*/ 2 w 4"/>
                  <a:gd name="T45" fmla="*/ 2 h 4"/>
                  <a:gd name="T46" fmla="*/ 2 w 4"/>
                  <a:gd name="T47" fmla="*/ 4 h 4"/>
                  <a:gd name="T48" fmla="*/ 2 w 4"/>
                  <a:gd name="T49" fmla="*/ 4 h 4"/>
                  <a:gd name="T50" fmla="*/ 4 w 4"/>
                  <a:gd name="T51" fmla="*/ 4 h 4"/>
                  <a:gd name="T52" fmla="*/ 4 w 4"/>
                  <a:gd name="T53" fmla="*/ 2 h 4"/>
                  <a:gd name="T54" fmla="*/ 4 w 4"/>
                  <a:gd name="T55" fmla="*/ 2 h 4"/>
                  <a:gd name="T56" fmla="*/ 4 w 4"/>
                  <a:gd name="T57" fmla="*/ 2 h 4"/>
                  <a:gd name="T58" fmla="*/ 4 w 4"/>
                  <a:gd name="T59" fmla="*/ 2 h 4"/>
                  <a:gd name="T60" fmla="*/ 4 w 4"/>
                  <a:gd name="T61" fmla="*/ 2 h 4"/>
                  <a:gd name="T62" fmla="*/ 4 w 4"/>
                  <a:gd name="T63" fmla="*/ 2 h 4"/>
                  <a:gd name="T64" fmla="*/ 4 w 4"/>
                  <a:gd name="T6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" h="4">
                    <a:moveTo>
                      <a:pt x="4" y="2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Freeform 128"/>
              <p:cNvSpPr>
                <a:spLocks/>
              </p:cNvSpPr>
              <p:nvPr/>
            </p:nvSpPr>
            <p:spPr bwMode="auto">
              <a:xfrm>
                <a:off x="4079" y="1754"/>
                <a:ext cx="56" cy="54"/>
              </a:xfrm>
              <a:custGeom>
                <a:avLst/>
                <a:gdLst>
                  <a:gd name="T0" fmla="*/ 27 w 56"/>
                  <a:gd name="T1" fmla="*/ 54 h 54"/>
                  <a:gd name="T2" fmla="*/ 21 w 56"/>
                  <a:gd name="T3" fmla="*/ 54 h 54"/>
                  <a:gd name="T4" fmla="*/ 17 w 56"/>
                  <a:gd name="T5" fmla="*/ 52 h 54"/>
                  <a:gd name="T6" fmla="*/ 11 w 56"/>
                  <a:gd name="T7" fmla="*/ 50 h 54"/>
                  <a:gd name="T8" fmla="*/ 8 w 56"/>
                  <a:gd name="T9" fmla="*/ 46 h 54"/>
                  <a:gd name="T10" fmla="*/ 4 w 56"/>
                  <a:gd name="T11" fmla="*/ 43 h 54"/>
                  <a:gd name="T12" fmla="*/ 2 w 56"/>
                  <a:gd name="T13" fmla="*/ 37 h 54"/>
                  <a:gd name="T14" fmla="*/ 0 w 56"/>
                  <a:gd name="T15" fmla="*/ 33 h 54"/>
                  <a:gd name="T16" fmla="*/ 0 w 56"/>
                  <a:gd name="T17" fmla="*/ 27 h 54"/>
                  <a:gd name="T18" fmla="*/ 0 w 56"/>
                  <a:gd name="T19" fmla="*/ 22 h 54"/>
                  <a:gd name="T20" fmla="*/ 2 w 56"/>
                  <a:gd name="T21" fmla="*/ 16 h 54"/>
                  <a:gd name="T22" fmla="*/ 4 w 56"/>
                  <a:gd name="T23" fmla="*/ 12 h 54"/>
                  <a:gd name="T24" fmla="*/ 8 w 56"/>
                  <a:gd name="T25" fmla="*/ 8 h 54"/>
                  <a:gd name="T26" fmla="*/ 11 w 56"/>
                  <a:gd name="T27" fmla="*/ 4 h 54"/>
                  <a:gd name="T28" fmla="*/ 17 w 56"/>
                  <a:gd name="T29" fmla="*/ 2 h 54"/>
                  <a:gd name="T30" fmla="*/ 21 w 56"/>
                  <a:gd name="T31" fmla="*/ 0 h 54"/>
                  <a:gd name="T32" fmla="*/ 27 w 56"/>
                  <a:gd name="T33" fmla="*/ 0 h 54"/>
                  <a:gd name="T34" fmla="*/ 33 w 56"/>
                  <a:gd name="T35" fmla="*/ 0 h 54"/>
                  <a:gd name="T36" fmla="*/ 38 w 56"/>
                  <a:gd name="T37" fmla="*/ 2 h 54"/>
                  <a:gd name="T38" fmla="*/ 42 w 56"/>
                  <a:gd name="T39" fmla="*/ 4 h 54"/>
                  <a:gd name="T40" fmla="*/ 46 w 56"/>
                  <a:gd name="T41" fmla="*/ 8 h 54"/>
                  <a:gd name="T42" fmla="*/ 50 w 56"/>
                  <a:gd name="T43" fmla="*/ 12 h 54"/>
                  <a:gd name="T44" fmla="*/ 52 w 56"/>
                  <a:gd name="T45" fmla="*/ 16 h 54"/>
                  <a:gd name="T46" fmla="*/ 54 w 56"/>
                  <a:gd name="T47" fmla="*/ 22 h 54"/>
                  <a:gd name="T48" fmla="*/ 56 w 56"/>
                  <a:gd name="T49" fmla="*/ 27 h 54"/>
                  <a:gd name="T50" fmla="*/ 54 w 56"/>
                  <a:gd name="T51" fmla="*/ 33 h 54"/>
                  <a:gd name="T52" fmla="*/ 52 w 56"/>
                  <a:gd name="T53" fmla="*/ 37 h 54"/>
                  <a:gd name="T54" fmla="*/ 50 w 56"/>
                  <a:gd name="T55" fmla="*/ 43 h 54"/>
                  <a:gd name="T56" fmla="*/ 46 w 56"/>
                  <a:gd name="T57" fmla="*/ 46 h 54"/>
                  <a:gd name="T58" fmla="*/ 42 w 56"/>
                  <a:gd name="T59" fmla="*/ 50 h 54"/>
                  <a:gd name="T60" fmla="*/ 38 w 56"/>
                  <a:gd name="T61" fmla="*/ 52 h 54"/>
                  <a:gd name="T62" fmla="*/ 33 w 56"/>
                  <a:gd name="T63" fmla="*/ 54 h 54"/>
                  <a:gd name="T64" fmla="*/ 27 w 56"/>
                  <a:gd name="T65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6" h="54">
                    <a:moveTo>
                      <a:pt x="27" y="54"/>
                    </a:moveTo>
                    <a:lnTo>
                      <a:pt x="21" y="54"/>
                    </a:lnTo>
                    <a:lnTo>
                      <a:pt x="17" y="52"/>
                    </a:lnTo>
                    <a:lnTo>
                      <a:pt x="11" y="50"/>
                    </a:lnTo>
                    <a:lnTo>
                      <a:pt x="8" y="46"/>
                    </a:lnTo>
                    <a:lnTo>
                      <a:pt x="4" y="43"/>
                    </a:lnTo>
                    <a:lnTo>
                      <a:pt x="2" y="37"/>
                    </a:lnTo>
                    <a:lnTo>
                      <a:pt x="0" y="33"/>
                    </a:lnTo>
                    <a:lnTo>
                      <a:pt x="0" y="27"/>
                    </a:lnTo>
                    <a:lnTo>
                      <a:pt x="0" y="22"/>
                    </a:lnTo>
                    <a:lnTo>
                      <a:pt x="2" y="16"/>
                    </a:lnTo>
                    <a:lnTo>
                      <a:pt x="4" y="12"/>
                    </a:lnTo>
                    <a:lnTo>
                      <a:pt x="8" y="8"/>
                    </a:lnTo>
                    <a:lnTo>
                      <a:pt x="11" y="4"/>
                    </a:lnTo>
                    <a:lnTo>
                      <a:pt x="17" y="2"/>
                    </a:lnTo>
                    <a:lnTo>
                      <a:pt x="21" y="0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8" y="2"/>
                    </a:lnTo>
                    <a:lnTo>
                      <a:pt x="42" y="4"/>
                    </a:lnTo>
                    <a:lnTo>
                      <a:pt x="46" y="8"/>
                    </a:lnTo>
                    <a:lnTo>
                      <a:pt x="50" y="12"/>
                    </a:lnTo>
                    <a:lnTo>
                      <a:pt x="52" y="16"/>
                    </a:lnTo>
                    <a:lnTo>
                      <a:pt x="54" y="22"/>
                    </a:lnTo>
                    <a:lnTo>
                      <a:pt x="56" y="27"/>
                    </a:lnTo>
                    <a:lnTo>
                      <a:pt x="54" y="33"/>
                    </a:lnTo>
                    <a:lnTo>
                      <a:pt x="52" y="37"/>
                    </a:lnTo>
                    <a:lnTo>
                      <a:pt x="50" y="43"/>
                    </a:lnTo>
                    <a:lnTo>
                      <a:pt x="46" y="46"/>
                    </a:lnTo>
                    <a:lnTo>
                      <a:pt x="42" y="50"/>
                    </a:lnTo>
                    <a:lnTo>
                      <a:pt x="38" y="52"/>
                    </a:lnTo>
                    <a:lnTo>
                      <a:pt x="33" y="54"/>
                    </a:lnTo>
                    <a:lnTo>
                      <a:pt x="27" y="54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" name="Group 129"/>
            <p:cNvGrpSpPr>
              <a:grpSpLocks/>
            </p:cNvGrpSpPr>
            <p:nvPr/>
          </p:nvGrpSpPr>
          <p:grpSpPr bwMode="auto">
            <a:xfrm>
              <a:off x="2592" y="808"/>
              <a:ext cx="288" cy="728"/>
              <a:chOff x="4236" y="1990"/>
              <a:chExt cx="159" cy="392"/>
            </a:xfrm>
          </p:grpSpPr>
          <p:sp>
            <p:nvSpPr>
              <p:cNvPr id="36" name="Freeform 130"/>
              <p:cNvSpPr>
                <a:spLocks/>
              </p:cNvSpPr>
              <p:nvPr/>
            </p:nvSpPr>
            <p:spPr bwMode="auto">
              <a:xfrm>
                <a:off x="4367" y="2255"/>
                <a:ext cx="17" cy="31"/>
              </a:xfrm>
              <a:custGeom>
                <a:avLst/>
                <a:gdLst>
                  <a:gd name="T0" fmla="*/ 0 w 17"/>
                  <a:gd name="T1" fmla="*/ 31 h 31"/>
                  <a:gd name="T2" fmla="*/ 7 w 17"/>
                  <a:gd name="T3" fmla="*/ 29 h 31"/>
                  <a:gd name="T4" fmla="*/ 11 w 17"/>
                  <a:gd name="T5" fmla="*/ 27 h 31"/>
                  <a:gd name="T6" fmla="*/ 15 w 17"/>
                  <a:gd name="T7" fmla="*/ 21 h 31"/>
                  <a:gd name="T8" fmla="*/ 17 w 17"/>
                  <a:gd name="T9" fmla="*/ 16 h 31"/>
                  <a:gd name="T10" fmla="*/ 17 w 17"/>
                  <a:gd name="T11" fmla="*/ 10 h 31"/>
                  <a:gd name="T12" fmla="*/ 13 w 17"/>
                  <a:gd name="T13" fmla="*/ 6 h 31"/>
                  <a:gd name="T14" fmla="*/ 9 w 17"/>
                  <a:gd name="T15" fmla="*/ 2 h 31"/>
                  <a:gd name="T16" fmla="*/ 2 w 17"/>
                  <a:gd name="T17" fmla="*/ 0 h 31"/>
                  <a:gd name="T18" fmla="*/ 0 w 17"/>
                  <a:gd name="T19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31">
                    <a:moveTo>
                      <a:pt x="0" y="31"/>
                    </a:moveTo>
                    <a:lnTo>
                      <a:pt x="7" y="29"/>
                    </a:lnTo>
                    <a:lnTo>
                      <a:pt x="11" y="27"/>
                    </a:lnTo>
                    <a:lnTo>
                      <a:pt x="15" y="21"/>
                    </a:lnTo>
                    <a:lnTo>
                      <a:pt x="17" y="16"/>
                    </a:lnTo>
                    <a:lnTo>
                      <a:pt x="17" y="10"/>
                    </a:lnTo>
                    <a:lnTo>
                      <a:pt x="13" y="6"/>
                    </a:lnTo>
                    <a:lnTo>
                      <a:pt x="9" y="2"/>
                    </a:lnTo>
                    <a:lnTo>
                      <a:pt x="2" y="0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1F1A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131"/>
              <p:cNvSpPr>
                <a:spLocks/>
              </p:cNvSpPr>
              <p:nvPr/>
            </p:nvSpPr>
            <p:spPr bwMode="auto">
              <a:xfrm>
                <a:off x="4288" y="2071"/>
                <a:ext cx="107" cy="311"/>
              </a:xfrm>
              <a:custGeom>
                <a:avLst/>
                <a:gdLst>
                  <a:gd name="T0" fmla="*/ 0 w 107"/>
                  <a:gd name="T1" fmla="*/ 311 h 311"/>
                  <a:gd name="T2" fmla="*/ 107 w 107"/>
                  <a:gd name="T3" fmla="*/ 247 h 311"/>
                  <a:gd name="T4" fmla="*/ 107 w 107"/>
                  <a:gd name="T5" fmla="*/ 0 h 311"/>
                  <a:gd name="T6" fmla="*/ 0 w 107"/>
                  <a:gd name="T7" fmla="*/ 61 h 311"/>
                  <a:gd name="T8" fmla="*/ 0 w 107"/>
                  <a:gd name="T9" fmla="*/ 311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311">
                    <a:moveTo>
                      <a:pt x="0" y="311"/>
                    </a:moveTo>
                    <a:lnTo>
                      <a:pt x="107" y="247"/>
                    </a:lnTo>
                    <a:lnTo>
                      <a:pt x="107" y="0"/>
                    </a:lnTo>
                    <a:lnTo>
                      <a:pt x="0" y="61"/>
                    </a:lnTo>
                    <a:lnTo>
                      <a:pt x="0" y="311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132"/>
              <p:cNvSpPr>
                <a:spLocks/>
              </p:cNvSpPr>
              <p:nvPr/>
            </p:nvSpPr>
            <p:spPr bwMode="auto">
              <a:xfrm>
                <a:off x="4236" y="2104"/>
                <a:ext cx="52" cy="278"/>
              </a:xfrm>
              <a:custGeom>
                <a:avLst/>
                <a:gdLst>
                  <a:gd name="T0" fmla="*/ 0 w 52"/>
                  <a:gd name="T1" fmla="*/ 0 h 278"/>
                  <a:gd name="T2" fmla="*/ 0 w 52"/>
                  <a:gd name="T3" fmla="*/ 245 h 278"/>
                  <a:gd name="T4" fmla="*/ 52 w 52"/>
                  <a:gd name="T5" fmla="*/ 278 h 278"/>
                  <a:gd name="T6" fmla="*/ 52 w 52"/>
                  <a:gd name="T7" fmla="*/ 28 h 278"/>
                  <a:gd name="T8" fmla="*/ 0 w 52"/>
                  <a:gd name="T9" fmla="*/ 0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278">
                    <a:moveTo>
                      <a:pt x="0" y="0"/>
                    </a:moveTo>
                    <a:lnTo>
                      <a:pt x="0" y="245"/>
                    </a:lnTo>
                    <a:lnTo>
                      <a:pt x="52" y="278"/>
                    </a:lnTo>
                    <a:lnTo>
                      <a:pt x="52" y="28"/>
                    </a:lnTo>
                    <a:lnTo>
                      <a:pt x="0" y="0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133"/>
              <p:cNvSpPr>
                <a:spLocks/>
              </p:cNvSpPr>
              <p:nvPr/>
            </p:nvSpPr>
            <p:spPr bwMode="auto">
              <a:xfrm>
                <a:off x="4236" y="2169"/>
                <a:ext cx="52" cy="40"/>
              </a:xfrm>
              <a:custGeom>
                <a:avLst/>
                <a:gdLst>
                  <a:gd name="T0" fmla="*/ 52 w 52"/>
                  <a:gd name="T1" fmla="*/ 40 h 40"/>
                  <a:gd name="T2" fmla="*/ 0 w 52"/>
                  <a:gd name="T3" fmla="*/ 9 h 40"/>
                  <a:gd name="T4" fmla="*/ 0 w 52"/>
                  <a:gd name="T5" fmla="*/ 0 h 40"/>
                  <a:gd name="T6" fmla="*/ 52 w 52"/>
                  <a:gd name="T7" fmla="*/ 32 h 40"/>
                  <a:gd name="T8" fmla="*/ 52 w 52"/>
                  <a:gd name="T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0">
                    <a:moveTo>
                      <a:pt x="52" y="40"/>
                    </a:moveTo>
                    <a:lnTo>
                      <a:pt x="0" y="9"/>
                    </a:lnTo>
                    <a:lnTo>
                      <a:pt x="0" y="0"/>
                    </a:lnTo>
                    <a:lnTo>
                      <a:pt x="52" y="32"/>
                    </a:lnTo>
                    <a:lnTo>
                      <a:pt x="52" y="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134"/>
              <p:cNvSpPr>
                <a:spLocks/>
              </p:cNvSpPr>
              <p:nvPr/>
            </p:nvSpPr>
            <p:spPr bwMode="auto">
              <a:xfrm>
                <a:off x="4236" y="2169"/>
                <a:ext cx="52" cy="40"/>
              </a:xfrm>
              <a:custGeom>
                <a:avLst/>
                <a:gdLst>
                  <a:gd name="T0" fmla="*/ 52 w 52"/>
                  <a:gd name="T1" fmla="*/ 40 h 40"/>
                  <a:gd name="T2" fmla="*/ 0 w 52"/>
                  <a:gd name="T3" fmla="*/ 9 h 40"/>
                  <a:gd name="T4" fmla="*/ 0 w 52"/>
                  <a:gd name="T5" fmla="*/ 0 h 40"/>
                  <a:gd name="T6" fmla="*/ 52 w 52"/>
                  <a:gd name="T7" fmla="*/ 32 h 40"/>
                  <a:gd name="T8" fmla="*/ 52 w 52"/>
                  <a:gd name="T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0">
                    <a:moveTo>
                      <a:pt x="52" y="40"/>
                    </a:moveTo>
                    <a:lnTo>
                      <a:pt x="0" y="9"/>
                    </a:lnTo>
                    <a:lnTo>
                      <a:pt x="0" y="0"/>
                    </a:lnTo>
                    <a:lnTo>
                      <a:pt x="52" y="32"/>
                    </a:lnTo>
                    <a:lnTo>
                      <a:pt x="52" y="40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135"/>
              <p:cNvSpPr>
                <a:spLocks/>
              </p:cNvSpPr>
              <p:nvPr/>
            </p:nvSpPr>
            <p:spPr bwMode="auto">
              <a:xfrm>
                <a:off x="4236" y="2246"/>
                <a:ext cx="52" cy="40"/>
              </a:xfrm>
              <a:custGeom>
                <a:avLst/>
                <a:gdLst>
                  <a:gd name="T0" fmla="*/ 52 w 52"/>
                  <a:gd name="T1" fmla="*/ 40 h 40"/>
                  <a:gd name="T2" fmla="*/ 0 w 52"/>
                  <a:gd name="T3" fmla="*/ 9 h 40"/>
                  <a:gd name="T4" fmla="*/ 0 w 52"/>
                  <a:gd name="T5" fmla="*/ 0 h 40"/>
                  <a:gd name="T6" fmla="*/ 52 w 52"/>
                  <a:gd name="T7" fmla="*/ 30 h 40"/>
                  <a:gd name="T8" fmla="*/ 52 w 52"/>
                  <a:gd name="T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0">
                    <a:moveTo>
                      <a:pt x="52" y="40"/>
                    </a:moveTo>
                    <a:lnTo>
                      <a:pt x="0" y="9"/>
                    </a:lnTo>
                    <a:lnTo>
                      <a:pt x="0" y="0"/>
                    </a:lnTo>
                    <a:lnTo>
                      <a:pt x="52" y="30"/>
                    </a:lnTo>
                    <a:lnTo>
                      <a:pt x="52" y="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136"/>
              <p:cNvSpPr>
                <a:spLocks/>
              </p:cNvSpPr>
              <p:nvPr/>
            </p:nvSpPr>
            <p:spPr bwMode="auto">
              <a:xfrm>
                <a:off x="4236" y="2246"/>
                <a:ext cx="52" cy="40"/>
              </a:xfrm>
              <a:custGeom>
                <a:avLst/>
                <a:gdLst>
                  <a:gd name="T0" fmla="*/ 52 w 52"/>
                  <a:gd name="T1" fmla="*/ 40 h 40"/>
                  <a:gd name="T2" fmla="*/ 0 w 52"/>
                  <a:gd name="T3" fmla="*/ 9 h 40"/>
                  <a:gd name="T4" fmla="*/ 0 w 52"/>
                  <a:gd name="T5" fmla="*/ 0 h 40"/>
                  <a:gd name="T6" fmla="*/ 52 w 52"/>
                  <a:gd name="T7" fmla="*/ 30 h 40"/>
                  <a:gd name="T8" fmla="*/ 52 w 52"/>
                  <a:gd name="T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0">
                    <a:moveTo>
                      <a:pt x="52" y="40"/>
                    </a:moveTo>
                    <a:lnTo>
                      <a:pt x="0" y="9"/>
                    </a:lnTo>
                    <a:lnTo>
                      <a:pt x="0" y="0"/>
                    </a:lnTo>
                    <a:lnTo>
                      <a:pt x="52" y="30"/>
                    </a:lnTo>
                    <a:lnTo>
                      <a:pt x="52" y="40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Freeform 137"/>
              <p:cNvSpPr>
                <a:spLocks/>
              </p:cNvSpPr>
              <p:nvPr/>
            </p:nvSpPr>
            <p:spPr bwMode="auto">
              <a:xfrm>
                <a:off x="4236" y="2320"/>
                <a:ext cx="52" cy="41"/>
              </a:xfrm>
              <a:custGeom>
                <a:avLst/>
                <a:gdLst>
                  <a:gd name="T0" fmla="*/ 52 w 52"/>
                  <a:gd name="T1" fmla="*/ 41 h 41"/>
                  <a:gd name="T2" fmla="*/ 0 w 52"/>
                  <a:gd name="T3" fmla="*/ 10 h 41"/>
                  <a:gd name="T4" fmla="*/ 0 w 52"/>
                  <a:gd name="T5" fmla="*/ 0 h 41"/>
                  <a:gd name="T6" fmla="*/ 52 w 52"/>
                  <a:gd name="T7" fmla="*/ 31 h 41"/>
                  <a:gd name="T8" fmla="*/ 52 w 52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1">
                    <a:moveTo>
                      <a:pt x="52" y="41"/>
                    </a:moveTo>
                    <a:lnTo>
                      <a:pt x="0" y="10"/>
                    </a:lnTo>
                    <a:lnTo>
                      <a:pt x="0" y="0"/>
                    </a:lnTo>
                    <a:lnTo>
                      <a:pt x="52" y="31"/>
                    </a:lnTo>
                    <a:lnTo>
                      <a:pt x="52" y="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138"/>
              <p:cNvSpPr>
                <a:spLocks/>
              </p:cNvSpPr>
              <p:nvPr/>
            </p:nvSpPr>
            <p:spPr bwMode="auto">
              <a:xfrm>
                <a:off x="4236" y="2320"/>
                <a:ext cx="52" cy="41"/>
              </a:xfrm>
              <a:custGeom>
                <a:avLst/>
                <a:gdLst>
                  <a:gd name="T0" fmla="*/ 52 w 52"/>
                  <a:gd name="T1" fmla="*/ 41 h 41"/>
                  <a:gd name="T2" fmla="*/ 0 w 52"/>
                  <a:gd name="T3" fmla="*/ 10 h 41"/>
                  <a:gd name="T4" fmla="*/ 0 w 52"/>
                  <a:gd name="T5" fmla="*/ 0 h 41"/>
                  <a:gd name="T6" fmla="*/ 52 w 52"/>
                  <a:gd name="T7" fmla="*/ 31 h 41"/>
                  <a:gd name="T8" fmla="*/ 52 w 52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1">
                    <a:moveTo>
                      <a:pt x="52" y="41"/>
                    </a:moveTo>
                    <a:lnTo>
                      <a:pt x="0" y="10"/>
                    </a:lnTo>
                    <a:lnTo>
                      <a:pt x="0" y="0"/>
                    </a:lnTo>
                    <a:lnTo>
                      <a:pt x="52" y="31"/>
                    </a:lnTo>
                    <a:lnTo>
                      <a:pt x="52" y="41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139"/>
              <p:cNvSpPr>
                <a:spLocks/>
              </p:cNvSpPr>
              <p:nvPr/>
            </p:nvSpPr>
            <p:spPr bwMode="auto">
              <a:xfrm>
                <a:off x="4236" y="2132"/>
                <a:ext cx="52" cy="41"/>
              </a:xfrm>
              <a:custGeom>
                <a:avLst/>
                <a:gdLst>
                  <a:gd name="T0" fmla="*/ 52 w 52"/>
                  <a:gd name="T1" fmla="*/ 41 h 41"/>
                  <a:gd name="T2" fmla="*/ 0 w 52"/>
                  <a:gd name="T3" fmla="*/ 8 h 41"/>
                  <a:gd name="T4" fmla="*/ 0 w 52"/>
                  <a:gd name="T5" fmla="*/ 0 h 41"/>
                  <a:gd name="T6" fmla="*/ 52 w 52"/>
                  <a:gd name="T7" fmla="*/ 31 h 41"/>
                  <a:gd name="T8" fmla="*/ 52 w 52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1">
                    <a:moveTo>
                      <a:pt x="52" y="41"/>
                    </a:moveTo>
                    <a:lnTo>
                      <a:pt x="0" y="8"/>
                    </a:lnTo>
                    <a:lnTo>
                      <a:pt x="0" y="0"/>
                    </a:lnTo>
                    <a:lnTo>
                      <a:pt x="52" y="31"/>
                    </a:lnTo>
                    <a:lnTo>
                      <a:pt x="52" y="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140"/>
              <p:cNvSpPr>
                <a:spLocks/>
              </p:cNvSpPr>
              <p:nvPr/>
            </p:nvSpPr>
            <p:spPr bwMode="auto">
              <a:xfrm>
                <a:off x="4236" y="2132"/>
                <a:ext cx="52" cy="41"/>
              </a:xfrm>
              <a:custGeom>
                <a:avLst/>
                <a:gdLst>
                  <a:gd name="T0" fmla="*/ 52 w 52"/>
                  <a:gd name="T1" fmla="*/ 41 h 41"/>
                  <a:gd name="T2" fmla="*/ 0 w 52"/>
                  <a:gd name="T3" fmla="*/ 8 h 41"/>
                  <a:gd name="T4" fmla="*/ 0 w 52"/>
                  <a:gd name="T5" fmla="*/ 0 h 41"/>
                  <a:gd name="T6" fmla="*/ 52 w 52"/>
                  <a:gd name="T7" fmla="*/ 31 h 41"/>
                  <a:gd name="T8" fmla="*/ 52 w 52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1">
                    <a:moveTo>
                      <a:pt x="52" y="41"/>
                    </a:moveTo>
                    <a:lnTo>
                      <a:pt x="0" y="8"/>
                    </a:lnTo>
                    <a:lnTo>
                      <a:pt x="0" y="0"/>
                    </a:lnTo>
                    <a:lnTo>
                      <a:pt x="52" y="31"/>
                    </a:lnTo>
                    <a:lnTo>
                      <a:pt x="52" y="41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141"/>
              <p:cNvSpPr>
                <a:spLocks/>
              </p:cNvSpPr>
              <p:nvPr/>
            </p:nvSpPr>
            <p:spPr bwMode="auto">
              <a:xfrm>
                <a:off x="4236" y="2207"/>
                <a:ext cx="52" cy="41"/>
              </a:xfrm>
              <a:custGeom>
                <a:avLst/>
                <a:gdLst>
                  <a:gd name="T0" fmla="*/ 52 w 52"/>
                  <a:gd name="T1" fmla="*/ 41 h 41"/>
                  <a:gd name="T2" fmla="*/ 0 w 52"/>
                  <a:gd name="T3" fmla="*/ 10 h 41"/>
                  <a:gd name="T4" fmla="*/ 0 w 52"/>
                  <a:gd name="T5" fmla="*/ 0 h 41"/>
                  <a:gd name="T6" fmla="*/ 52 w 52"/>
                  <a:gd name="T7" fmla="*/ 31 h 41"/>
                  <a:gd name="T8" fmla="*/ 52 w 52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1">
                    <a:moveTo>
                      <a:pt x="52" y="41"/>
                    </a:moveTo>
                    <a:lnTo>
                      <a:pt x="0" y="10"/>
                    </a:lnTo>
                    <a:lnTo>
                      <a:pt x="0" y="0"/>
                    </a:lnTo>
                    <a:lnTo>
                      <a:pt x="52" y="31"/>
                    </a:lnTo>
                    <a:lnTo>
                      <a:pt x="52" y="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142"/>
              <p:cNvSpPr>
                <a:spLocks/>
              </p:cNvSpPr>
              <p:nvPr/>
            </p:nvSpPr>
            <p:spPr bwMode="auto">
              <a:xfrm>
                <a:off x="4236" y="2207"/>
                <a:ext cx="52" cy="41"/>
              </a:xfrm>
              <a:custGeom>
                <a:avLst/>
                <a:gdLst>
                  <a:gd name="T0" fmla="*/ 52 w 52"/>
                  <a:gd name="T1" fmla="*/ 41 h 41"/>
                  <a:gd name="T2" fmla="*/ 0 w 52"/>
                  <a:gd name="T3" fmla="*/ 10 h 41"/>
                  <a:gd name="T4" fmla="*/ 0 w 52"/>
                  <a:gd name="T5" fmla="*/ 0 h 41"/>
                  <a:gd name="T6" fmla="*/ 52 w 52"/>
                  <a:gd name="T7" fmla="*/ 31 h 41"/>
                  <a:gd name="T8" fmla="*/ 52 w 52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1">
                    <a:moveTo>
                      <a:pt x="52" y="41"/>
                    </a:moveTo>
                    <a:lnTo>
                      <a:pt x="0" y="10"/>
                    </a:lnTo>
                    <a:lnTo>
                      <a:pt x="0" y="0"/>
                    </a:lnTo>
                    <a:lnTo>
                      <a:pt x="52" y="31"/>
                    </a:lnTo>
                    <a:lnTo>
                      <a:pt x="52" y="41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143"/>
              <p:cNvSpPr>
                <a:spLocks/>
              </p:cNvSpPr>
              <p:nvPr/>
            </p:nvSpPr>
            <p:spPr bwMode="auto">
              <a:xfrm>
                <a:off x="4236" y="2284"/>
                <a:ext cx="52" cy="40"/>
              </a:xfrm>
              <a:custGeom>
                <a:avLst/>
                <a:gdLst>
                  <a:gd name="T0" fmla="*/ 52 w 52"/>
                  <a:gd name="T1" fmla="*/ 40 h 40"/>
                  <a:gd name="T2" fmla="*/ 0 w 52"/>
                  <a:gd name="T3" fmla="*/ 8 h 40"/>
                  <a:gd name="T4" fmla="*/ 0 w 52"/>
                  <a:gd name="T5" fmla="*/ 0 h 40"/>
                  <a:gd name="T6" fmla="*/ 52 w 52"/>
                  <a:gd name="T7" fmla="*/ 31 h 40"/>
                  <a:gd name="T8" fmla="*/ 52 w 52"/>
                  <a:gd name="T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0">
                    <a:moveTo>
                      <a:pt x="52" y="40"/>
                    </a:moveTo>
                    <a:lnTo>
                      <a:pt x="0" y="8"/>
                    </a:lnTo>
                    <a:lnTo>
                      <a:pt x="0" y="0"/>
                    </a:lnTo>
                    <a:lnTo>
                      <a:pt x="52" y="31"/>
                    </a:lnTo>
                    <a:lnTo>
                      <a:pt x="52" y="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144"/>
              <p:cNvSpPr>
                <a:spLocks/>
              </p:cNvSpPr>
              <p:nvPr/>
            </p:nvSpPr>
            <p:spPr bwMode="auto">
              <a:xfrm>
                <a:off x="4236" y="2284"/>
                <a:ext cx="52" cy="40"/>
              </a:xfrm>
              <a:custGeom>
                <a:avLst/>
                <a:gdLst>
                  <a:gd name="T0" fmla="*/ 52 w 52"/>
                  <a:gd name="T1" fmla="*/ 40 h 40"/>
                  <a:gd name="T2" fmla="*/ 0 w 52"/>
                  <a:gd name="T3" fmla="*/ 8 h 40"/>
                  <a:gd name="T4" fmla="*/ 0 w 52"/>
                  <a:gd name="T5" fmla="*/ 0 h 40"/>
                  <a:gd name="T6" fmla="*/ 52 w 52"/>
                  <a:gd name="T7" fmla="*/ 31 h 40"/>
                  <a:gd name="T8" fmla="*/ 52 w 52"/>
                  <a:gd name="T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0">
                    <a:moveTo>
                      <a:pt x="52" y="40"/>
                    </a:moveTo>
                    <a:lnTo>
                      <a:pt x="0" y="8"/>
                    </a:lnTo>
                    <a:lnTo>
                      <a:pt x="0" y="0"/>
                    </a:lnTo>
                    <a:lnTo>
                      <a:pt x="52" y="31"/>
                    </a:lnTo>
                    <a:lnTo>
                      <a:pt x="52" y="40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145"/>
              <p:cNvSpPr>
                <a:spLocks/>
              </p:cNvSpPr>
              <p:nvPr/>
            </p:nvSpPr>
            <p:spPr bwMode="auto">
              <a:xfrm>
                <a:off x="4236" y="2113"/>
                <a:ext cx="52" cy="40"/>
              </a:xfrm>
              <a:custGeom>
                <a:avLst/>
                <a:gdLst>
                  <a:gd name="T0" fmla="*/ 52 w 52"/>
                  <a:gd name="T1" fmla="*/ 40 h 40"/>
                  <a:gd name="T2" fmla="*/ 0 w 52"/>
                  <a:gd name="T3" fmla="*/ 8 h 40"/>
                  <a:gd name="T4" fmla="*/ 0 w 52"/>
                  <a:gd name="T5" fmla="*/ 0 h 40"/>
                  <a:gd name="T6" fmla="*/ 52 w 52"/>
                  <a:gd name="T7" fmla="*/ 31 h 40"/>
                  <a:gd name="T8" fmla="*/ 52 w 52"/>
                  <a:gd name="T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0">
                    <a:moveTo>
                      <a:pt x="52" y="40"/>
                    </a:moveTo>
                    <a:lnTo>
                      <a:pt x="0" y="8"/>
                    </a:lnTo>
                    <a:lnTo>
                      <a:pt x="0" y="0"/>
                    </a:lnTo>
                    <a:lnTo>
                      <a:pt x="52" y="31"/>
                    </a:lnTo>
                    <a:lnTo>
                      <a:pt x="52" y="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146"/>
              <p:cNvSpPr>
                <a:spLocks/>
              </p:cNvSpPr>
              <p:nvPr/>
            </p:nvSpPr>
            <p:spPr bwMode="auto">
              <a:xfrm>
                <a:off x="4236" y="2113"/>
                <a:ext cx="52" cy="40"/>
              </a:xfrm>
              <a:custGeom>
                <a:avLst/>
                <a:gdLst>
                  <a:gd name="T0" fmla="*/ 52 w 52"/>
                  <a:gd name="T1" fmla="*/ 40 h 40"/>
                  <a:gd name="T2" fmla="*/ 0 w 52"/>
                  <a:gd name="T3" fmla="*/ 8 h 40"/>
                  <a:gd name="T4" fmla="*/ 0 w 52"/>
                  <a:gd name="T5" fmla="*/ 0 h 40"/>
                  <a:gd name="T6" fmla="*/ 52 w 52"/>
                  <a:gd name="T7" fmla="*/ 31 h 40"/>
                  <a:gd name="T8" fmla="*/ 52 w 52"/>
                  <a:gd name="T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0">
                    <a:moveTo>
                      <a:pt x="52" y="40"/>
                    </a:moveTo>
                    <a:lnTo>
                      <a:pt x="0" y="8"/>
                    </a:lnTo>
                    <a:lnTo>
                      <a:pt x="0" y="0"/>
                    </a:lnTo>
                    <a:lnTo>
                      <a:pt x="52" y="31"/>
                    </a:lnTo>
                    <a:lnTo>
                      <a:pt x="52" y="40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147"/>
              <p:cNvSpPr>
                <a:spLocks/>
              </p:cNvSpPr>
              <p:nvPr/>
            </p:nvSpPr>
            <p:spPr bwMode="auto">
              <a:xfrm>
                <a:off x="4236" y="2188"/>
                <a:ext cx="52" cy="40"/>
              </a:xfrm>
              <a:custGeom>
                <a:avLst/>
                <a:gdLst>
                  <a:gd name="T0" fmla="*/ 52 w 52"/>
                  <a:gd name="T1" fmla="*/ 40 h 40"/>
                  <a:gd name="T2" fmla="*/ 0 w 52"/>
                  <a:gd name="T3" fmla="*/ 10 h 40"/>
                  <a:gd name="T4" fmla="*/ 0 w 52"/>
                  <a:gd name="T5" fmla="*/ 0 h 40"/>
                  <a:gd name="T6" fmla="*/ 52 w 52"/>
                  <a:gd name="T7" fmla="*/ 31 h 40"/>
                  <a:gd name="T8" fmla="*/ 52 w 52"/>
                  <a:gd name="T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0">
                    <a:moveTo>
                      <a:pt x="52" y="40"/>
                    </a:moveTo>
                    <a:lnTo>
                      <a:pt x="0" y="10"/>
                    </a:lnTo>
                    <a:lnTo>
                      <a:pt x="0" y="0"/>
                    </a:lnTo>
                    <a:lnTo>
                      <a:pt x="52" y="31"/>
                    </a:lnTo>
                    <a:lnTo>
                      <a:pt x="52" y="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148"/>
              <p:cNvSpPr>
                <a:spLocks/>
              </p:cNvSpPr>
              <p:nvPr/>
            </p:nvSpPr>
            <p:spPr bwMode="auto">
              <a:xfrm>
                <a:off x="4236" y="2188"/>
                <a:ext cx="52" cy="40"/>
              </a:xfrm>
              <a:custGeom>
                <a:avLst/>
                <a:gdLst>
                  <a:gd name="T0" fmla="*/ 52 w 52"/>
                  <a:gd name="T1" fmla="*/ 40 h 40"/>
                  <a:gd name="T2" fmla="*/ 0 w 52"/>
                  <a:gd name="T3" fmla="*/ 10 h 40"/>
                  <a:gd name="T4" fmla="*/ 0 w 52"/>
                  <a:gd name="T5" fmla="*/ 0 h 40"/>
                  <a:gd name="T6" fmla="*/ 52 w 52"/>
                  <a:gd name="T7" fmla="*/ 31 h 40"/>
                  <a:gd name="T8" fmla="*/ 52 w 52"/>
                  <a:gd name="T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0">
                    <a:moveTo>
                      <a:pt x="52" y="40"/>
                    </a:moveTo>
                    <a:lnTo>
                      <a:pt x="0" y="10"/>
                    </a:lnTo>
                    <a:lnTo>
                      <a:pt x="0" y="0"/>
                    </a:lnTo>
                    <a:lnTo>
                      <a:pt x="52" y="31"/>
                    </a:lnTo>
                    <a:lnTo>
                      <a:pt x="52" y="40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149"/>
              <p:cNvSpPr>
                <a:spLocks/>
              </p:cNvSpPr>
              <p:nvPr/>
            </p:nvSpPr>
            <p:spPr bwMode="auto">
              <a:xfrm>
                <a:off x="4236" y="2265"/>
                <a:ext cx="52" cy="40"/>
              </a:xfrm>
              <a:custGeom>
                <a:avLst/>
                <a:gdLst>
                  <a:gd name="T0" fmla="*/ 52 w 52"/>
                  <a:gd name="T1" fmla="*/ 40 h 40"/>
                  <a:gd name="T2" fmla="*/ 0 w 52"/>
                  <a:gd name="T3" fmla="*/ 7 h 40"/>
                  <a:gd name="T4" fmla="*/ 0 w 52"/>
                  <a:gd name="T5" fmla="*/ 0 h 40"/>
                  <a:gd name="T6" fmla="*/ 52 w 52"/>
                  <a:gd name="T7" fmla="*/ 30 h 40"/>
                  <a:gd name="T8" fmla="*/ 52 w 52"/>
                  <a:gd name="T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0">
                    <a:moveTo>
                      <a:pt x="52" y="40"/>
                    </a:moveTo>
                    <a:lnTo>
                      <a:pt x="0" y="7"/>
                    </a:lnTo>
                    <a:lnTo>
                      <a:pt x="0" y="0"/>
                    </a:lnTo>
                    <a:lnTo>
                      <a:pt x="52" y="30"/>
                    </a:lnTo>
                    <a:lnTo>
                      <a:pt x="52" y="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150"/>
              <p:cNvSpPr>
                <a:spLocks/>
              </p:cNvSpPr>
              <p:nvPr/>
            </p:nvSpPr>
            <p:spPr bwMode="auto">
              <a:xfrm>
                <a:off x="4236" y="2265"/>
                <a:ext cx="52" cy="40"/>
              </a:xfrm>
              <a:custGeom>
                <a:avLst/>
                <a:gdLst>
                  <a:gd name="T0" fmla="*/ 52 w 52"/>
                  <a:gd name="T1" fmla="*/ 40 h 40"/>
                  <a:gd name="T2" fmla="*/ 0 w 52"/>
                  <a:gd name="T3" fmla="*/ 7 h 40"/>
                  <a:gd name="T4" fmla="*/ 0 w 52"/>
                  <a:gd name="T5" fmla="*/ 0 h 40"/>
                  <a:gd name="T6" fmla="*/ 52 w 52"/>
                  <a:gd name="T7" fmla="*/ 30 h 40"/>
                  <a:gd name="T8" fmla="*/ 52 w 52"/>
                  <a:gd name="T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0">
                    <a:moveTo>
                      <a:pt x="52" y="40"/>
                    </a:moveTo>
                    <a:lnTo>
                      <a:pt x="0" y="7"/>
                    </a:lnTo>
                    <a:lnTo>
                      <a:pt x="0" y="0"/>
                    </a:lnTo>
                    <a:lnTo>
                      <a:pt x="52" y="30"/>
                    </a:lnTo>
                    <a:lnTo>
                      <a:pt x="52" y="40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Freeform 151"/>
              <p:cNvSpPr>
                <a:spLocks/>
              </p:cNvSpPr>
              <p:nvPr/>
            </p:nvSpPr>
            <p:spPr bwMode="auto">
              <a:xfrm>
                <a:off x="4236" y="2340"/>
                <a:ext cx="52" cy="42"/>
              </a:xfrm>
              <a:custGeom>
                <a:avLst/>
                <a:gdLst>
                  <a:gd name="T0" fmla="*/ 52 w 52"/>
                  <a:gd name="T1" fmla="*/ 42 h 42"/>
                  <a:gd name="T2" fmla="*/ 0 w 52"/>
                  <a:gd name="T3" fmla="*/ 9 h 42"/>
                  <a:gd name="T4" fmla="*/ 0 w 52"/>
                  <a:gd name="T5" fmla="*/ 0 h 42"/>
                  <a:gd name="T6" fmla="*/ 52 w 52"/>
                  <a:gd name="T7" fmla="*/ 30 h 42"/>
                  <a:gd name="T8" fmla="*/ 52 w 52"/>
                  <a:gd name="T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2">
                    <a:moveTo>
                      <a:pt x="52" y="42"/>
                    </a:moveTo>
                    <a:lnTo>
                      <a:pt x="0" y="9"/>
                    </a:lnTo>
                    <a:lnTo>
                      <a:pt x="0" y="0"/>
                    </a:lnTo>
                    <a:lnTo>
                      <a:pt x="52" y="30"/>
                    </a:lnTo>
                    <a:lnTo>
                      <a:pt x="52" y="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152"/>
              <p:cNvSpPr>
                <a:spLocks/>
              </p:cNvSpPr>
              <p:nvPr/>
            </p:nvSpPr>
            <p:spPr bwMode="auto">
              <a:xfrm>
                <a:off x="4236" y="2340"/>
                <a:ext cx="52" cy="42"/>
              </a:xfrm>
              <a:custGeom>
                <a:avLst/>
                <a:gdLst>
                  <a:gd name="T0" fmla="*/ 52 w 52"/>
                  <a:gd name="T1" fmla="*/ 42 h 42"/>
                  <a:gd name="T2" fmla="*/ 0 w 52"/>
                  <a:gd name="T3" fmla="*/ 9 h 42"/>
                  <a:gd name="T4" fmla="*/ 0 w 52"/>
                  <a:gd name="T5" fmla="*/ 0 h 42"/>
                  <a:gd name="T6" fmla="*/ 52 w 52"/>
                  <a:gd name="T7" fmla="*/ 30 h 42"/>
                  <a:gd name="T8" fmla="*/ 52 w 52"/>
                  <a:gd name="T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2">
                    <a:moveTo>
                      <a:pt x="52" y="42"/>
                    </a:moveTo>
                    <a:lnTo>
                      <a:pt x="0" y="9"/>
                    </a:lnTo>
                    <a:lnTo>
                      <a:pt x="0" y="0"/>
                    </a:lnTo>
                    <a:lnTo>
                      <a:pt x="52" y="30"/>
                    </a:lnTo>
                    <a:lnTo>
                      <a:pt x="52" y="42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Freeform 153"/>
              <p:cNvSpPr>
                <a:spLocks/>
              </p:cNvSpPr>
              <p:nvPr/>
            </p:nvSpPr>
            <p:spPr bwMode="auto">
              <a:xfrm>
                <a:off x="4236" y="2150"/>
                <a:ext cx="52" cy="40"/>
              </a:xfrm>
              <a:custGeom>
                <a:avLst/>
                <a:gdLst>
                  <a:gd name="T0" fmla="*/ 52 w 52"/>
                  <a:gd name="T1" fmla="*/ 40 h 40"/>
                  <a:gd name="T2" fmla="*/ 0 w 52"/>
                  <a:gd name="T3" fmla="*/ 9 h 40"/>
                  <a:gd name="T4" fmla="*/ 0 w 52"/>
                  <a:gd name="T5" fmla="*/ 0 h 40"/>
                  <a:gd name="T6" fmla="*/ 52 w 52"/>
                  <a:gd name="T7" fmla="*/ 32 h 40"/>
                  <a:gd name="T8" fmla="*/ 52 w 52"/>
                  <a:gd name="T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0">
                    <a:moveTo>
                      <a:pt x="52" y="40"/>
                    </a:moveTo>
                    <a:lnTo>
                      <a:pt x="0" y="9"/>
                    </a:lnTo>
                    <a:lnTo>
                      <a:pt x="0" y="0"/>
                    </a:lnTo>
                    <a:lnTo>
                      <a:pt x="52" y="32"/>
                    </a:lnTo>
                    <a:lnTo>
                      <a:pt x="52" y="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Freeform 154"/>
              <p:cNvSpPr>
                <a:spLocks/>
              </p:cNvSpPr>
              <p:nvPr/>
            </p:nvSpPr>
            <p:spPr bwMode="auto">
              <a:xfrm>
                <a:off x="4236" y="2150"/>
                <a:ext cx="52" cy="40"/>
              </a:xfrm>
              <a:custGeom>
                <a:avLst/>
                <a:gdLst>
                  <a:gd name="T0" fmla="*/ 52 w 52"/>
                  <a:gd name="T1" fmla="*/ 40 h 40"/>
                  <a:gd name="T2" fmla="*/ 0 w 52"/>
                  <a:gd name="T3" fmla="*/ 9 h 40"/>
                  <a:gd name="T4" fmla="*/ 0 w 52"/>
                  <a:gd name="T5" fmla="*/ 0 h 40"/>
                  <a:gd name="T6" fmla="*/ 52 w 52"/>
                  <a:gd name="T7" fmla="*/ 32 h 40"/>
                  <a:gd name="T8" fmla="*/ 52 w 52"/>
                  <a:gd name="T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0">
                    <a:moveTo>
                      <a:pt x="52" y="40"/>
                    </a:moveTo>
                    <a:lnTo>
                      <a:pt x="0" y="9"/>
                    </a:lnTo>
                    <a:lnTo>
                      <a:pt x="0" y="0"/>
                    </a:lnTo>
                    <a:lnTo>
                      <a:pt x="52" y="32"/>
                    </a:lnTo>
                    <a:lnTo>
                      <a:pt x="52" y="40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Freeform 155"/>
              <p:cNvSpPr>
                <a:spLocks/>
              </p:cNvSpPr>
              <p:nvPr/>
            </p:nvSpPr>
            <p:spPr bwMode="auto">
              <a:xfrm>
                <a:off x="4236" y="2226"/>
                <a:ext cx="52" cy="41"/>
              </a:xfrm>
              <a:custGeom>
                <a:avLst/>
                <a:gdLst>
                  <a:gd name="T0" fmla="*/ 52 w 52"/>
                  <a:gd name="T1" fmla="*/ 41 h 41"/>
                  <a:gd name="T2" fmla="*/ 0 w 52"/>
                  <a:gd name="T3" fmla="*/ 10 h 41"/>
                  <a:gd name="T4" fmla="*/ 0 w 52"/>
                  <a:gd name="T5" fmla="*/ 0 h 41"/>
                  <a:gd name="T6" fmla="*/ 52 w 52"/>
                  <a:gd name="T7" fmla="*/ 31 h 41"/>
                  <a:gd name="T8" fmla="*/ 52 w 52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1">
                    <a:moveTo>
                      <a:pt x="52" y="41"/>
                    </a:moveTo>
                    <a:lnTo>
                      <a:pt x="0" y="10"/>
                    </a:lnTo>
                    <a:lnTo>
                      <a:pt x="0" y="0"/>
                    </a:lnTo>
                    <a:lnTo>
                      <a:pt x="52" y="31"/>
                    </a:lnTo>
                    <a:lnTo>
                      <a:pt x="52" y="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Freeform 156"/>
              <p:cNvSpPr>
                <a:spLocks/>
              </p:cNvSpPr>
              <p:nvPr/>
            </p:nvSpPr>
            <p:spPr bwMode="auto">
              <a:xfrm>
                <a:off x="4236" y="2226"/>
                <a:ext cx="52" cy="41"/>
              </a:xfrm>
              <a:custGeom>
                <a:avLst/>
                <a:gdLst>
                  <a:gd name="T0" fmla="*/ 52 w 52"/>
                  <a:gd name="T1" fmla="*/ 41 h 41"/>
                  <a:gd name="T2" fmla="*/ 0 w 52"/>
                  <a:gd name="T3" fmla="*/ 10 h 41"/>
                  <a:gd name="T4" fmla="*/ 0 w 52"/>
                  <a:gd name="T5" fmla="*/ 0 h 41"/>
                  <a:gd name="T6" fmla="*/ 52 w 52"/>
                  <a:gd name="T7" fmla="*/ 31 h 41"/>
                  <a:gd name="T8" fmla="*/ 52 w 52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1">
                    <a:moveTo>
                      <a:pt x="52" y="41"/>
                    </a:moveTo>
                    <a:lnTo>
                      <a:pt x="0" y="10"/>
                    </a:lnTo>
                    <a:lnTo>
                      <a:pt x="0" y="0"/>
                    </a:lnTo>
                    <a:lnTo>
                      <a:pt x="52" y="31"/>
                    </a:lnTo>
                    <a:lnTo>
                      <a:pt x="52" y="41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Freeform 157"/>
              <p:cNvSpPr>
                <a:spLocks/>
              </p:cNvSpPr>
              <p:nvPr/>
            </p:nvSpPr>
            <p:spPr bwMode="auto">
              <a:xfrm>
                <a:off x="4236" y="2301"/>
                <a:ext cx="52" cy="41"/>
              </a:xfrm>
              <a:custGeom>
                <a:avLst/>
                <a:gdLst>
                  <a:gd name="T0" fmla="*/ 52 w 52"/>
                  <a:gd name="T1" fmla="*/ 41 h 41"/>
                  <a:gd name="T2" fmla="*/ 0 w 52"/>
                  <a:gd name="T3" fmla="*/ 10 h 41"/>
                  <a:gd name="T4" fmla="*/ 0 w 52"/>
                  <a:gd name="T5" fmla="*/ 0 h 41"/>
                  <a:gd name="T6" fmla="*/ 52 w 52"/>
                  <a:gd name="T7" fmla="*/ 33 h 41"/>
                  <a:gd name="T8" fmla="*/ 52 w 52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1">
                    <a:moveTo>
                      <a:pt x="52" y="41"/>
                    </a:moveTo>
                    <a:lnTo>
                      <a:pt x="0" y="10"/>
                    </a:lnTo>
                    <a:lnTo>
                      <a:pt x="0" y="0"/>
                    </a:lnTo>
                    <a:lnTo>
                      <a:pt x="52" y="33"/>
                    </a:lnTo>
                    <a:lnTo>
                      <a:pt x="52" y="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Freeform 158"/>
              <p:cNvSpPr>
                <a:spLocks/>
              </p:cNvSpPr>
              <p:nvPr/>
            </p:nvSpPr>
            <p:spPr bwMode="auto">
              <a:xfrm>
                <a:off x="4236" y="2301"/>
                <a:ext cx="52" cy="41"/>
              </a:xfrm>
              <a:custGeom>
                <a:avLst/>
                <a:gdLst>
                  <a:gd name="T0" fmla="*/ 52 w 52"/>
                  <a:gd name="T1" fmla="*/ 41 h 41"/>
                  <a:gd name="T2" fmla="*/ 0 w 52"/>
                  <a:gd name="T3" fmla="*/ 10 h 41"/>
                  <a:gd name="T4" fmla="*/ 0 w 52"/>
                  <a:gd name="T5" fmla="*/ 0 h 41"/>
                  <a:gd name="T6" fmla="*/ 52 w 52"/>
                  <a:gd name="T7" fmla="*/ 33 h 41"/>
                  <a:gd name="T8" fmla="*/ 52 w 52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1">
                    <a:moveTo>
                      <a:pt x="52" y="41"/>
                    </a:moveTo>
                    <a:lnTo>
                      <a:pt x="0" y="10"/>
                    </a:lnTo>
                    <a:lnTo>
                      <a:pt x="0" y="0"/>
                    </a:lnTo>
                    <a:lnTo>
                      <a:pt x="52" y="33"/>
                    </a:lnTo>
                    <a:lnTo>
                      <a:pt x="52" y="41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Freeform 159"/>
              <p:cNvSpPr>
                <a:spLocks/>
              </p:cNvSpPr>
              <p:nvPr/>
            </p:nvSpPr>
            <p:spPr bwMode="auto">
              <a:xfrm>
                <a:off x="4236" y="2104"/>
                <a:ext cx="52" cy="40"/>
              </a:xfrm>
              <a:custGeom>
                <a:avLst/>
                <a:gdLst>
                  <a:gd name="T0" fmla="*/ 52 w 52"/>
                  <a:gd name="T1" fmla="*/ 30 h 40"/>
                  <a:gd name="T2" fmla="*/ 52 w 52"/>
                  <a:gd name="T3" fmla="*/ 40 h 40"/>
                  <a:gd name="T4" fmla="*/ 0 w 52"/>
                  <a:gd name="T5" fmla="*/ 9 h 40"/>
                  <a:gd name="T6" fmla="*/ 0 w 52"/>
                  <a:gd name="T7" fmla="*/ 0 h 40"/>
                  <a:gd name="T8" fmla="*/ 52 w 52"/>
                  <a:gd name="T9" fmla="*/ 3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0">
                    <a:moveTo>
                      <a:pt x="52" y="30"/>
                    </a:moveTo>
                    <a:lnTo>
                      <a:pt x="52" y="40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2" y="30"/>
                    </a:lnTo>
                    <a:close/>
                  </a:path>
                </a:pathLst>
              </a:custGeom>
              <a:solidFill>
                <a:srgbClr val="C3C3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Freeform 160"/>
              <p:cNvSpPr>
                <a:spLocks/>
              </p:cNvSpPr>
              <p:nvPr/>
            </p:nvSpPr>
            <p:spPr bwMode="auto">
              <a:xfrm>
                <a:off x="4236" y="2104"/>
                <a:ext cx="52" cy="40"/>
              </a:xfrm>
              <a:custGeom>
                <a:avLst/>
                <a:gdLst>
                  <a:gd name="T0" fmla="*/ 52 w 52"/>
                  <a:gd name="T1" fmla="*/ 30 h 40"/>
                  <a:gd name="T2" fmla="*/ 52 w 52"/>
                  <a:gd name="T3" fmla="*/ 40 h 40"/>
                  <a:gd name="T4" fmla="*/ 0 w 52"/>
                  <a:gd name="T5" fmla="*/ 9 h 40"/>
                  <a:gd name="T6" fmla="*/ 0 w 52"/>
                  <a:gd name="T7" fmla="*/ 0 h 40"/>
                  <a:gd name="T8" fmla="*/ 52 w 52"/>
                  <a:gd name="T9" fmla="*/ 3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0">
                    <a:moveTo>
                      <a:pt x="52" y="30"/>
                    </a:moveTo>
                    <a:lnTo>
                      <a:pt x="52" y="40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2" y="30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Freeform 161"/>
              <p:cNvSpPr>
                <a:spLocks/>
              </p:cNvSpPr>
              <p:nvPr/>
            </p:nvSpPr>
            <p:spPr bwMode="auto">
              <a:xfrm>
                <a:off x="4236" y="2178"/>
                <a:ext cx="52" cy="43"/>
              </a:xfrm>
              <a:custGeom>
                <a:avLst/>
                <a:gdLst>
                  <a:gd name="T0" fmla="*/ 52 w 52"/>
                  <a:gd name="T1" fmla="*/ 31 h 43"/>
                  <a:gd name="T2" fmla="*/ 52 w 52"/>
                  <a:gd name="T3" fmla="*/ 43 h 43"/>
                  <a:gd name="T4" fmla="*/ 0 w 52"/>
                  <a:gd name="T5" fmla="*/ 10 h 43"/>
                  <a:gd name="T6" fmla="*/ 0 w 52"/>
                  <a:gd name="T7" fmla="*/ 0 h 43"/>
                  <a:gd name="T8" fmla="*/ 52 w 52"/>
                  <a:gd name="T9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3">
                    <a:moveTo>
                      <a:pt x="52" y="31"/>
                    </a:moveTo>
                    <a:lnTo>
                      <a:pt x="52" y="43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52" y="31"/>
                    </a:lnTo>
                    <a:close/>
                  </a:path>
                </a:pathLst>
              </a:custGeom>
              <a:solidFill>
                <a:srgbClr val="C3C3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162"/>
              <p:cNvSpPr>
                <a:spLocks/>
              </p:cNvSpPr>
              <p:nvPr/>
            </p:nvSpPr>
            <p:spPr bwMode="auto">
              <a:xfrm>
                <a:off x="4236" y="2178"/>
                <a:ext cx="52" cy="43"/>
              </a:xfrm>
              <a:custGeom>
                <a:avLst/>
                <a:gdLst>
                  <a:gd name="T0" fmla="*/ 52 w 52"/>
                  <a:gd name="T1" fmla="*/ 31 h 43"/>
                  <a:gd name="T2" fmla="*/ 52 w 52"/>
                  <a:gd name="T3" fmla="*/ 43 h 43"/>
                  <a:gd name="T4" fmla="*/ 0 w 52"/>
                  <a:gd name="T5" fmla="*/ 10 h 43"/>
                  <a:gd name="T6" fmla="*/ 0 w 52"/>
                  <a:gd name="T7" fmla="*/ 0 h 43"/>
                  <a:gd name="T8" fmla="*/ 52 w 52"/>
                  <a:gd name="T9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3">
                    <a:moveTo>
                      <a:pt x="52" y="31"/>
                    </a:moveTo>
                    <a:lnTo>
                      <a:pt x="52" y="43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52" y="31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Freeform 163"/>
              <p:cNvSpPr>
                <a:spLocks/>
              </p:cNvSpPr>
              <p:nvPr/>
            </p:nvSpPr>
            <p:spPr bwMode="auto">
              <a:xfrm>
                <a:off x="4236" y="2255"/>
                <a:ext cx="52" cy="40"/>
              </a:xfrm>
              <a:custGeom>
                <a:avLst/>
                <a:gdLst>
                  <a:gd name="T0" fmla="*/ 52 w 52"/>
                  <a:gd name="T1" fmla="*/ 31 h 40"/>
                  <a:gd name="T2" fmla="*/ 52 w 52"/>
                  <a:gd name="T3" fmla="*/ 40 h 40"/>
                  <a:gd name="T4" fmla="*/ 0 w 52"/>
                  <a:gd name="T5" fmla="*/ 10 h 40"/>
                  <a:gd name="T6" fmla="*/ 0 w 52"/>
                  <a:gd name="T7" fmla="*/ 0 h 40"/>
                  <a:gd name="T8" fmla="*/ 52 w 52"/>
                  <a:gd name="T9" fmla="*/ 3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0">
                    <a:moveTo>
                      <a:pt x="52" y="31"/>
                    </a:moveTo>
                    <a:lnTo>
                      <a:pt x="52" y="4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52" y="31"/>
                    </a:lnTo>
                    <a:close/>
                  </a:path>
                </a:pathLst>
              </a:custGeom>
              <a:solidFill>
                <a:srgbClr val="C3C3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Freeform 164"/>
              <p:cNvSpPr>
                <a:spLocks/>
              </p:cNvSpPr>
              <p:nvPr/>
            </p:nvSpPr>
            <p:spPr bwMode="auto">
              <a:xfrm>
                <a:off x="4236" y="2255"/>
                <a:ext cx="52" cy="40"/>
              </a:xfrm>
              <a:custGeom>
                <a:avLst/>
                <a:gdLst>
                  <a:gd name="T0" fmla="*/ 52 w 52"/>
                  <a:gd name="T1" fmla="*/ 31 h 40"/>
                  <a:gd name="T2" fmla="*/ 52 w 52"/>
                  <a:gd name="T3" fmla="*/ 40 h 40"/>
                  <a:gd name="T4" fmla="*/ 0 w 52"/>
                  <a:gd name="T5" fmla="*/ 10 h 40"/>
                  <a:gd name="T6" fmla="*/ 0 w 52"/>
                  <a:gd name="T7" fmla="*/ 0 h 40"/>
                  <a:gd name="T8" fmla="*/ 52 w 52"/>
                  <a:gd name="T9" fmla="*/ 3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0">
                    <a:moveTo>
                      <a:pt x="52" y="31"/>
                    </a:moveTo>
                    <a:lnTo>
                      <a:pt x="52" y="4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52" y="31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Freeform 165"/>
              <p:cNvSpPr>
                <a:spLocks/>
              </p:cNvSpPr>
              <p:nvPr/>
            </p:nvSpPr>
            <p:spPr bwMode="auto">
              <a:xfrm>
                <a:off x="4236" y="2330"/>
                <a:ext cx="52" cy="42"/>
              </a:xfrm>
              <a:custGeom>
                <a:avLst/>
                <a:gdLst>
                  <a:gd name="T0" fmla="*/ 52 w 52"/>
                  <a:gd name="T1" fmla="*/ 31 h 42"/>
                  <a:gd name="T2" fmla="*/ 52 w 52"/>
                  <a:gd name="T3" fmla="*/ 42 h 42"/>
                  <a:gd name="T4" fmla="*/ 0 w 52"/>
                  <a:gd name="T5" fmla="*/ 10 h 42"/>
                  <a:gd name="T6" fmla="*/ 0 w 52"/>
                  <a:gd name="T7" fmla="*/ 0 h 42"/>
                  <a:gd name="T8" fmla="*/ 52 w 52"/>
                  <a:gd name="T9" fmla="*/ 3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2">
                    <a:moveTo>
                      <a:pt x="52" y="31"/>
                    </a:moveTo>
                    <a:lnTo>
                      <a:pt x="52" y="42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52" y="31"/>
                    </a:lnTo>
                    <a:close/>
                  </a:path>
                </a:pathLst>
              </a:custGeom>
              <a:solidFill>
                <a:srgbClr val="C3C3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Freeform 166"/>
              <p:cNvSpPr>
                <a:spLocks/>
              </p:cNvSpPr>
              <p:nvPr/>
            </p:nvSpPr>
            <p:spPr bwMode="auto">
              <a:xfrm>
                <a:off x="4236" y="2330"/>
                <a:ext cx="52" cy="42"/>
              </a:xfrm>
              <a:custGeom>
                <a:avLst/>
                <a:gdLst>
                  <a:gd name="T0" fmla="*/ 52 w 52"/>
                  <a:gd name="T1" fmla="*/ 31 h 42"/>
                  <a:gd name="T2" fmla="*/ 52 w 52"/>
                  <a:gd name="T3" fmla="*/ 42 h 42"/>
                  <a:gd name="T4" fmla="*/ 0 w 52"/>
                  <a:gd name="T5" fmla="*/ 10 h 42"/>
                  <a:gd name="T6" fmla="*/ 0 w 52"/>
                  <a:gd name="T7" fmla="*/ 0 h 42"/>
                  <a:gd name="T8" fmla="*/ 52 w 52"/>
                  <a:gd name="T9" fmla="*/ 3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2">
                    <a:moveTo>
                      <a:pt x="52" y="31"/>
                    </a:moveTo>
                    <a:lnTo>
                      <a:pt x="52" y="42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52" y="31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Freeform 167"/>
              <p:cNvSpPr>
                <a:spLocks/>
              </p:cNvSpPr>
              <p:nvPr/>
            </p:nvSpPr>
            <p:spPr bwMode="auto">
              <a:xfrm>
                <a:off x="4236" y="2140"/>
                <a:ext cx="52" cy="42"/>
              </a:xfrm>
              <a:custGeom>
                <a:avLst/>
                <a:gdLst>
                  <a:gd name="T0" fmla="*/ 52 w 52"/>
                  <a:gd name="T1" fmla="*/ 33 h 42"/>
                  <a:gd name="T2" fmla="*/ 52 w 52"/>
                  <a:gd name="T3" fmla="*/ 42 h 42"/>
                  <a:gd name="T4" fmla="*/ 0 w 52"/>
                  <a:gd name="T5" fmla="*/ 10 h 42"/>
                  <a:gd name="T6" fmla="*/ 0 w 52"/>
                  <a:gd name="T7" fmla="*/ 0 h 42"/>
                  <a:gd name="T8" fmla="*/ 52 w 52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2">
                    <a:moveTo>
                      <a:pt x="52" y="33"/>
                    </a:moveTo>
                    <a:lnTo>
                      <a:pt x="52" y="42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52" y="33"/>
                    </a:lnTo>
                    <a:close/>
                  </a:path>
                </a:pathLst>
              </a:custGeom>
              <a:solidFill>
                <a:srgbClr val="C3C3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Freeform 168"/>
              <p:cNvSpPr>
                <a:spLocks/>
              </p:cNvSpPr>
              <p:nvPr/>
            </p:nvSpPr>
            <p:spPr bwMode="auto">
              <a:xfrm>
                <a:off x="4236" y="2140"/>
                <a:ext cx="52" cy="42"/>
              </a:xfrm>
              <a:custGeom>
                <a:avLst/>
                <a:gdLst>
                  <a:gd name="T0" fmla="*/ 52 w 52"/>
                  <a:gd name="T1" fmla="*/ 33 h 42"/>
                  <a:gd name="T2" fmla="*/ 52 w 52"/>
                  <a:gd name="T3" fmla="*/ 42 h 42"/>
                  <a:gd name="T4" fmla="*/ 0 w 52"/>
                  <a:gd name="T5" fmla="*/ 10 h 42"/>
                  <a:gd name="T6" fmla="*/ 0 w 52"/>
                  <a:gd name="T7" fmla="*/ 0 h 42"/>
                  <a:gd name="T8" fmla="*/ 52 w 52"/>
                  <a:gd name="T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2">
                    <a:moveTo>
                      <a:pt x="52" y="33"/>
                    </a:moveTo>
                    <a:lnTo>
                      <a:pt x="52" y="42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52" y="33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Freeform 169"/>
              <p:cNvSpPr>
                <a:spLocks/>
              </p:cNvSpPr>
              <p:nvPr/>
            </p:nvSpPr>
            <p:spPr bwMode="auto">
              <a:xfrm>
                <a:off x="4236" y="2217"/>
                <a:ext cx="52" cy="40"/>
              </a:xfrm>
              <a:custGeom>
                <a:avLst/>
                <a:gdLst>
                  <a:gd name="T0" fmla="*/ 52 w 52"/>
                  <a:gd name="T1" fmla="*/ 31 h 40"/>
                  <a:gd name="T2" fmla="*/ 52 w 52"/>
                  <a:gd name="T3" fmla="*/ 40 h 40"/>
                  <a:gd name="T4" fmla="*/ 0 w 52"/>
                  <a:gd name="T5" fmla="*/ 9 h 40"/>
                  <a:gd name="T6" fmla="*/ 0 w 52"/>
                  <a:gd name="T7" fmla="*/ 0 h 40"/>
                  <a:gd name="T8" fmla="*/ 52 w 52"/>
                  <a:gd name="T9" fmla="*/ 3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0">
                    <a:moveTo>
                      <a:pt x="52" y="31"/>
                    </a:moveTo>
                    <a:lnTo>
                      <a:pt x="52" y="40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2" y="31"/>
                    </a:lnTo>
                    <a:close/>
                  </a:path>
                </a:pathLst>
              </a:custGeom>
              <a:solidFill>
                <a:srgbClr val="C3C3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170"/>
              <p:cNvSpPr>
                <a:spLocks/>
              </p:cNvSpPr>
              <p:nvPr/>
            </p:nvSpPr>
            <p:spPr bwMode="auto">
              <a:xfrm>
                <a:off x="4236" y="2217"/>
                <a:ext cx="52" cy="40"/>
              </a:xfrm>
              <a:custGeom>
                <a:avLst/>
                <a:gdLst>
                  <a:gd name="T0" fmla="*/ 52 w 52"/>
                  <a:gd name="T1" fmla="*/ 31 h 40"/>
                  <a:gd name="T2" fmla="*/ 52 w 52"/>
                  <a:gd name="T3" fmla="*/ 40 h 40"/>
                  <a:gd name="T4" fmla="*/ 0 w 52"/>
                  <a:gd name="T5" fmla="*/ 9 h 40"/>
                  <a:gd name="T6" fmla="*/ 0 w 52"/>
                  <a:gd name="T7" fmla="*/ 0 h 40"/>
                  <a:gd name="T8" fmla="*/ 52 w 52"/>
                  <a:gd name="T9" fmla="*/ 3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0">
                    <a:moveTo>
                      <a:pt x="52" y="31"/>
                    </a:moveTo>
                    <a:lnTo>
                      <a:pt x="52" y="40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2" y="31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Freeform 171"/>
              <p:cNvSpPr>
                <a:spLocks/>
              </p:cNvSpPr>
              <p:nvPr/>
            </p:nvSpPr>
            <p:spPr bwMode="auto">
              <a:xfrm>
                <a:off x="4236" y="2292"/>
                <a:ext cx="52" cy="42"/>
              </a:xfrm>
              <a:custGeom>
                <a:avLst/>
                <a:gdLst>
                  <a:gd name="T0" fmla="*/ 52 w 52"/>
                  <a:gd name="T1" fmla="*/ 32 h 42"/>
                  <a:gd name="T2" fmla="*/ 52 w 52"/>
                  <a:gd name="T3" fmla="*/ 42 h 42"/>
                  <a:gd name="T4" fmla="*/ 0 w 52"/>
                  <a:gd name="T5" fmla="*/ 9 h 42"/>
                  <a:gd name="T6" fmla="*/ 0 w 52"/>
                  <a:gd name="T7" fmla="*/ 0 h 42"/>
                  <a:gd name="T8" fmla="*/ 52 w 52"/>
                  <a:gd name="T9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2">
                    <a:moveTo>
                      <a:pt x="52" y="32"/>
                    </a:moveTo>
                    <a:lnTo>
                      <a:pt x="52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2" y="32"/>
                    </a:lnTo>
                    <a:close/>
                  </a:path>
                </a:pathLst>
              </a:custGeom>
              <a:solidFill>
                <a:srgbClr val="C3C3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Freeform 172"/>
              <p:cNvSpPr>
                <a:spLocks/>
              </p:cNvSpPr>
              <p:nvPr/>
            </p:nvSpPr>
            <p:spPr bwMode="auto">
              <a:xfrm>
                <a:off x="4236" y="2292"/>
                <a:ext cx="52" cy="42"/>
              </a:xfrm>
              <a:custGeom>
                <a:avLst/>
                <a:gdLst>
                  <a:gd name="T0" fmla="*/ 52 w 52"/>
                  <a:gd name="T1" fmla="*/ 32 h 42"/>
                  <a:gd name="T2" fmla="*/ 52 w 52"/>
                  <a:gd name="T3" fmla="*/ 42 h 42"/>
                  <a:gd name="T4" fmla="*/ 0 w 52"/>
                  <a:gd name="T5" fmla="*/ 9 h 42"/>
                  <a:gd name="T6" fmla="*/ 0 w 52"/>
                  <a:gd name="T7" fmla="*/ 0 h 42"/>
                  <a:gd name="T8" fmla="*/ 52 w 52"/>
                  <a:gd name="T9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2">
                    <a:moveTo>
                      <a:pt x="52" y="32"/>
                    </a:moveTo>
                    <a:lnTo>
                      <a:pt x="52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2" y="32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173"/>
              <p:cNvSpPr>
                <a:spLocks/>
              </p:cNvSpPr>
              <p:nvPr/>
            </p:nvSpPr>
            <p:spPr bwMode="auto">
              <a:xfrm>
                <a:off x="4236" y="2121"/>
                <a:ext cx="52" cy="42"/>
              </a:xfrm>
              <a:custGeom>
                <a:avLst/>
                <a:gdLst>
                  <a:gd name="T0" fmla="*/ 52 w 52"/>
                  <a:gd name="T1" fmla="*/ 32 h 42"/>
                  <a:gd name="T2" fmla="*/ 52 w 52"/>
                  <a:gd name="T3" fmla="*/ 42 h 42"/>
                  <a:gd name="T4" fmla="*/ 0 w 52"/>
                  <a:gd name="T5" fmla="*/ 11 h 42"/>
                  <a:gd name="T6" fmla="*/ 0 w 52"/>
                  <a:gd name="T7" fmla="*/ 0 h 42"/>
                  <a:gd name="T8" fmla="*/ 52 w 52"/>
                  <a:gd name="T9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2">
                    <a:moveTo>
                      <a:pt x="52" y="32"/>
                    </a:moveTo>
                    <a:lnTo>
                      <a:pt x="52" y="42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52" y="32"/>
                    </a:lnTo>
                    <a:close/>
                  </a:path>
                </a:pathLst>
              </a:custGeom>
              <a:solidFill>
                <a:srgbClr val="C3C3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174"/>
              <p:cNvSpPr>
                <a:spLocks/>
              </p:cNvSpPr>
              <p:nvPr/>
            </p:nvSpPr>
            <p:spPr bwMode="auto">
              <a:xfrm>
                <a:off x="4236" y="2121"/>
                <a:ext cx="52" cy="42"/>
              </a:xfrm>
              <a:custGeom>
                <a:avLst/>
                <a:gdLst>
                  <a:gd name="T0" fmla="*/ 52 w 52"/>
                  <a:gd name="T1" fmla="*/ 32 h 42"/>
                  <a:gd name="T2" fmla="*/ 52 w 52"/>
                  <a:gd name="T3" fmla="*/ 42 h 42"/>
                  <a:gd name="T4" fmla="*/ 0 w 52"/>
                  <a:gd name="T5" fmla="*/ 11 h 42"/>
                  <a:gd name="T6" fmla="*/ 0 w 52"/>
                  <a:gd name="T7" fmla="*/ 0 h 42"/>
                  <a:gd name="T8" fmla="*/ 52 w 52"/>
                  <a:gd name="T9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2">
                    <a:moveTo>
                      <a:pt x="52" y="32"/>
                    </a:moveTo>
                    <a:lnTo>
                      <a:pt x="52" y="42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52" y="32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Freeform 175"/>
              <p:cNvSpPr>
                <a:spLocks/>
              </p:cNvSpPr>
              <p:nvPr/>
            </p:nvSpPr>
            <p:spPr bwMode="auto">
              <a:xfrm>
                <a:off x="4236" y="2198"/>
                <a:ext cx="52" cy="40"/>
              </a:xfrm>
              <a:custGeom>
                <a:avLst/>
                <a:gdLst>
                  <a:gd name="T0" fmla="*/ 52 w 52"/>
                  <a:gd name="T1" fmla="*/ 30 h 40"/>
                  <a:gd name="T2" fmla="*/ 52 w 52"/>
                  <a:gd name="T3" fmla="*/ 40 h 40"/>
                  <a:gd name="T4" fmla="*/ 0 w 52"/>
                  <a:gd name="T5" fmla="*/ 9 h 40"/>
                  <a:gd name="T6" fmla="*/ 0 w 52"/>
                  <a:gd name="T7" fmla="*/ 0 h 40"/>
                  <a:gd name="T8" fmla="*/ 52 w 52"/>
                  <a:gd name="T9" fmla="*/ 3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0">
                    <a:moveTo>
                      <a:pt x="52" y="30"/>
                    </a:moveTo>
                    <a:lnTo>
                      <a:pt x="52" y="40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2" y="30"/>
                    </a:lnTo>
                    <a:close/>
                  </a:path>
                </a:pathLst>
              </a:custGeom>
              <a:solidFill>
                <a:srgbClr val="C3C3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176"/>
              <p:cNvSpPr>
                <a:spLocks/>
              </p:cNvSpPr>
              <p:nvPr/>
            </p:nvSpPr>
            <p:spPr bwMode="auto">
              <a:xfrm>
                <a:off x="4236" y="2198"/>
                <a:ext cx="52" cy="40"/>
              </a:xfrm>
              <a:custGeom>
                <a:avLst/>
                <a:gdLst>
                  <a:gd name="T0" fmla="*/ 52 w 52"/>
                  <a:gd name="T1" fmla="*/ 30 h 40"/>
                  <a:gd name="T2" fmla="*/ 52 w 52"/>
                  <a:gd name="T3" fmla="*/ 40 h 40"/>
                  <a:gd name="T4" fmla="*/ 0 w 52"/>
                  <a:gd name="T5" fmla="*/ 9 h 40"/>
                  <a:gd name="T6" fmla="*/ 0 w 52"/>
                  <a:gd name="T7" fmla="*/ 0 h 40"/>
                  <a:gd name="T8" fmla="*/ 52 w 52"/>
                  <a:gd name="T9" fmla="*/ 3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0">
                    <a:moveTo>
                      <a:pt x="52" y="30"/>
                    </a:moveTo>
                    <a:lnTo>
                      <a:pt x="52" y="40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2" y="30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Freeform 177"/>
              <p:cNvSpPr>
                <a:spLocks/>
              </p:cNvSpPr>
              <p:nvPr/>
            </p:nvSpPr>
            <p:spPr bwMode="auto">
              <a:xfrm>
                <a:off x="4236" y="2272"/>
                <a:ext cx="52" cy="43"/>
              </a:xfrm>
              <a:custGeom>
                <a:avLst/>
                <a:gdLst>
                  <a:gd name="T0" fmla="*/ 52 w 52"/>
                  <a:gd name="T1" fmla="*/ 33 h 43"/>
                  <a:gd name="T2" fmla="*/ 52 w 52"/>
                  <a:gd name="T3" fmla="*/ 43 h 43"/>
                  <a:gd name="T4" fmla="*/ 0 w 52"/>
                  <a:gd name="T5" fmla="*/ 10 h 43"/>
                  <a:gd name="T6" fmla="*/ 0 w 52"/>
                  <a:gd name="T7" fmla="*/ 0 h 43"/>
                  <a:gd name="T8" fmla="*/ 52 w 52"/>
                  <a:gd name="T9" fmla="*/ 3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3">
                    <a:moveTo>
                      <a:pt x="52" y="33"/>
                    </a:moveTo>
                    <a:lnTo>
                      <a:pt x="52" y="43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52" y="33"/>
                    </a:lnTo>
                    <a:close/>
                  </a:path>
                </a:pathLst>
              </a:custGeom>
              <a:solidFill>
                <a:srgbClr val="C3C3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Freeform 178"/>
              <p:cNvSpPr>
                <a:spLocks/>
              </p:cNvSpPr>
              <p:nvPr/>
            </p:nvSpPr>
            <p:spPr bwMode="auto">
              <a:xfrm>
                <a:off x="4236" y="2272"/>
                <a:ext cx="52" cy="43"/>
              </a:xfrm>
              <a:custGeom>
                <a:avLst/>
                <a:gdLst>
                  <a:gd name="T0" fmla="*/ 52 w 52"/>
                  <a:gd name="T1" fmla="*/ 33 h 43"/>
                  <a:gd name="T2" fmla="*/ 52 w 52"/>
                  <a:gd name="T3" fmla="*/ 43 h 43"/>
                  <a:gd name="T4" fmla="*/ 0 w 52"/>
                  <a:gd name="T5" fmla="*/ 10 h 43"/>
                  <a:gd name="T6" fmla="*/ 0 w 52"/>
                  <a:gd name="T7" fmla="*/ 0 h 43"/>
                  <a:gd name="T8" fmla="*/ 52 w 52"/>
                  <a:gd name="T9" fmla="*/ 3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3">
                    <a:moveTo>
                      <a:pt x="52" y="33"/>
                    </a:moveTo>
                    <a:lnTo>
                      <a:pt x="52" y="43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52" y="33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179"/>
              <p:cNvSpPr>
                <a:spLocks/>
              </p:cNvSpPr>
              <p:nvPr/>
            </p:nvSpPr>
            <p:spPr bwMode="auto">
              <a:xfrm>
                <a:off x="4236" y="2159"/>
                <a:ext cx="52" cy="42"/>
              </a:xfrm>
              <a:custGeom>
                <a:avLst/>
                <a:gdLst>
                  <a:gd name="T0" fmla="*/ 52 w 52"/>
                  <a:gd name="T1" fmla="*/ 31 h 42"/>
                  <a:gd name="T2" fmla="*/ 52 w 52"/>
                  <a:gd name="T3" fmla="*/ 42 h 42"/>
                  <a:gd name="T4" fmla="*/ 0 w 52"/>
                  <a:gd name="T5" fmla="*/ 10 h 42"/>
                  <a:gd name="T6" fmla="*/ 0 w 52"/>
                  <a:gd name="T7" fmla="*/ 0 h 42"/>
                  <a:gd name="T8" fmla="*/ 52 w 52"/>
                  <a:gd name="T9" fmla="*/ 3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2">
                    <a:moveTo>
                      <a:pt x="52" y="31"/>
                    </a:moveTo>
                    <a:lnTo>
                      <a:pt x="52" y="42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52" y="31"/>
                    </a:lnTo>
                    <a:close/>
                  </a:path>
                </a:pathLst>
              </a:custGeom>
              <a:solidFill>
                <a:srgbClr val="C3C3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180"/>
              <p:cNvSpPr>
                <a:spLocks/>
              </p:cNvSpPr>
              <p:nvPr/>
            </p:nvSpPr>
            <p:spPr bwMode="auto">
              <a:xfrm>
                <a:off x="4236" y="2159"/>
                <a:ext cx="52" cy="42"/>
              </a:xfrm>
              <a:custGeom>
                <a:avLst/>
                <a:gdLst>
                  <a:gd name="T0" fmla="*/ 52 w 52"/>
                  <a:gd name="T1" fmla="*/ 31 h 42"/>
                  <a:gd name="T2" fmla="*/ 52 w 52"/>
                  <a:gd name="T3" fmla="*/ 42 h 42"/>
                  <a:gd name="T4" fmla="*/ 0 w 52"/>
                  <a:gd name="T5" fmla="*/ 10 h 42"/>
                  <a:gd name="T6" fmla="*/ 0 w 52"/>
                  <a:gd name="T7" fmla="*/ 0 h 42"/>
                  <a:gd name="T8" fmla="*/ 52 w 52"/>
                  <a:gd name="T9" fmla="*/ 3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2">
                    <a:moveTo>
                      <a:pt x="52" y="31"/>
                    </a:moveTo>
                    <a:lnTo>
                      <a:pt x="52" y="42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52" y="31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181"/>
              <p:cNvSpPr>
                <a:spLocks/>
              </p:cNvSpPr>
              <p:nvPr/>
            </p:nvSpPr>
            <p:spPr bwMode="auto">
              <a:xfrm>
                <a:off x="4236" y="2236"/>
                <a:ext cx="52" cy="40"/>
              </a:xfrm>
              <a:custGeom>
                <a:avLst/>
                <a:gdLst>
                  <a:gd name="T0" fmla="*/ 52 w 52"/>
                  <a:gd name="T1" fmla="*/ 31 h 40"/>
                  <a:gd name="T2" fmla="*/ 52 w 52"/>
                  <a:gd name="T3" fmla="*/ 40 h 40"/>
                  <a:gd name="T4" fmla="*/ 0 w 52"/>
                  <a:gd name="T5" fmla="*/ 10 h 40"/>
                  <a:gd name="T6" fmla="*/ 0 w 52"/>
                  <a:gd name="T7" fmla="*/ 0 h 40"/>
                  <a:gd name="T8" fmla="*/ 52 w 52"/>
                  <a:gd name="T9" fmla="*/ 3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0">
                    <a:moveTo>
                      <a:pt x="52" y="31"/>
                    </a:moveTo>
                    <a:lnTo>
                      <a:pt x="52" y="4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52" y="31"/>
                    </a:lnTo>
                    <a:close/>
                  </a:path>
                </a:pathLst>
              </a:custGeom>
              <a:solidFill>
                <a:srgbClr val="C3C3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182"/>
              <p:cNvSpPr>
                <a:spLocks/>
              </p:cNvSpPr>
              <p:nvPr/>
            </p:nvSpPr>
            <p:spPr bwMode="auto">
              <a:xfrm>
                <a:off x="4236" y="2236"/>
                <a:ext cx="52" cy="40"/>
              </a:xfrm>
              <a:custGeom>
                <a:avLst/>
                <a:gdLst>
                  <a:gd name="T0" fmla="*/ 52 w 52"/>
                  <a:gd name="T1" fmla="*/ 31 h 40"/>
                  <a:gd name="T2" fmla="*/ 52 w 52"/>
                  <a:gd name="T3" fmla="*/ 40 h 40"/>
                  <a:gd name="T4" fmla="*/ 0 w 52"/>
                  <a:gd name="T5" fmla="*/ 10 h 40"/>
                  <a:gd name="T6" fmla="*/ 0 w 52"/>
                  <a:gd name="T7" fmla="*/ 0 h 40"/>
                  <a:gd name="T8" fmla="*/ 52 w 52"/>
                  <a:gd name="T9" fmla="*/ 3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0">
                    <a:moveTo>
                      <a:pt x="52" y="31"/>
                    </a:moveTo>
                    <a:lnTo>
                      <a:pt x="52" y="4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52" y="31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183"/>
              <p:cNvSpPr>
                <a:spLocks/>
              </p:cNvSpPr>
              <p:nvPr/>
            </p:nvSpPr>
            <p:spPr bwMode="auto">
              <a:xfrm>
                <a:off x="4236" y="2311"/>
                <a:ext cx="52" cy="42"/>
              </a:xfrm>
              <a:custGeom>
                <a:avLst/>
                <a:gdLst>
                  <a:gd name="T0" fmla="*/ 52 w 52"/>
                  <a:gd name="T1" fmla="*/ 31 h 42"/>
                  <a:gd name="T2" fmla="*/ 52 w 52"/>
                  <a:gd name="T3" fmla="*/ 42 h 42"/>
                  <a:gd name="T4" fmla="*/ 0 w 52"/>
                  <a:gd name="T5" fmla="*/ 9 h 42"/>
                  <a:gd name="T6" fmla="*/ 0 w 52"/>
                  <a:gd name="T7" fmla="*/ 0 h 42"/>
                  <a:gd name="T8" fmla="*/ 52 w 52"/>
                  <a:gd name="T9" fmla="*/ 3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2">
                    <a:moveTo>
                      <a:pt x="52" y="31"/>
                    </a:moveTo>
                    <a:lnTo>
                      <a:pt x="52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2" y="31"/>
                    </a:lnTo>
                    <a:close/>
                  </a:path>
                </a:pathLst>
              </a:custGeom>
              <a:solidFill>
                <a:srgbClr val="C3C3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184"/>
              <p:cNvSpPr>
                <a:spLocks/>
              </p:cNvSpPr>
              <p:nvPr/>
            </p:nvSpPr>
            <p:spPr bwMode="auto">
              <a:xfrm>
                <a:off x="4236" y="2311"/>
                <a:ext cx="52" cy="42"/>
              </a:xfrm>
              <a:custGeom>
                <a:avLst/>
                <a:gdLst>
                  <a:gd name="T0" fmla="*/ 52 w 52"/>
                  <a:gd name="T1" fmla="*/ 31 h 42"/>
                  <a:gd name="T2" fmla="*/ 52 w 52"/>
                  <a:gd name="T3" fmla="*/ 42 h 42"/>
                  <a:gd name="T4" fmla="*/ 0 w 52"/>
                  <a:gd name="T5" fmla="*/ 9 h 42"/>
                  <a:gd name="T6" fmla="*/ 0 w 52"/>
                  <a:gd name="T7" fmla="*/ 0 h 42"/>
                  <a:gd name="T8" fmla="*/ 52 w 52"/>
                  <a:gd name="T9" fmla="*/ 3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42">
                    <a:moveTo>
                      <a:pt x="52" y="31"/>
                    </a:moveTo>
                    <a:lnTo>
                      <a:pt x="52" y="42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52" y="31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185"/>
              <p:cNvSpPr>
                <a:spLocks/>
              </p:cNvSpPr>
              <p:nvPr/>
            </p:nvSpPr>
            <p:spPr bwMode="auto">
              <a:xfrm>
                <a:off x="4290" y="2138"/>
                <a:ext cx="105" cy="73"/>
              </a:xfrm>
              <a:custGeom>
                <a:avLst/>
                <a:gdLst>
                  <a:gd name="T0" fmla="*/ 0 w 105"/>
                  <a:gd name="T1" fmla="*/ 73 h 73"/>
                  <a:gd name="T2" fmla="*/ 105 w 105"/>
                  <a:gd name="T3" fmla="*/ 10 h 73"/>
                  <a:gd name="T4" fmla="*/ 105 w 105"/>
                  <a:gd name="T5" fmla="*/ 0 h 73"/>
                  <a:gd name="T6" fmla="*/ 0 w 105"/>
                  <a:gd name="T7" fmla="*/ 63 h 73"/>
                  <a:gd name="T8" fmla="*/ 0 w 105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3">
                    <a:moveTo>
                      <a:pt x="0" y="73"/>
                    </a:moveTo>
                    <a:lnTo>
                      <a:pt x="105" y="10"/>
                    </a:lnTo>
                    <a:lnTo>
                      <a:pt x="105" y="0"/>
                    </a:lnTo>
                    <a:lnTo>
                      <a:pt x="0" y="63"/>
                    </a:lnTo>
                    <a:lnTo>
                      <a:pt x="0" y="7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186"/>
              <p:cNvSpPr>
                <a:spLocks/>
              </p:cNvSpPr>
              <p:nvPr/>
            </p:nvSpPr>
            <p:spPr bwMode="auto">
              <a:xfrm>
                <a:off x="4290" y="2138"/>
                <a:ext cx="105" cy="73"/>
              </a:xfrm>
              <a:custGeom>
                <a:avLst/>
                <a:gdLst>
                  <a:gd name="T0" fmla="*/ 0 w 105"/>
                  <a:gd name="T1" fmla="*/ 73 h 73"/>
                  <a:gd name="T2" fmla="*/ 105 w 105"/>
                  <a:gd name="T3" fmla="*/ 10 h 73"/>
                  <a:gd name="T4" fmla="*/ 105 w 105"/>
                  <a:gd name="T5" fmla="*/ 0 h 73"/>
                  <a:gd name="T6" fmla="*/ 0 w 105"/>
                  <a:gd name="T7" fmla="*/ 63 h 73"/>
                  <a:gd name="T8" fmla="*/ 0 w 105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3">
                    <a:moveTo>
                      <a:pt x="0" y="73"/>
                    </a:moveTo>
                    <a:lnTo>
                      <a:pt x="105" y="10"/>
                    </a:lnTo>
                    <a:lnTo>
                      <a:pt x="105" y="0"/>
                    </a:lnTo>
                    <a:lnTo>
                      <a:pt x="0" y="63"/>
                    </a:lnTo>
                    <a:lnTo>
                      <a:pt x="0" y="73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Freeform 187"/>
              <p:cNvSpPr>
                <a:spLocks/>
              </p:cNvSpPr>
              <p:nvPr/>
            </p:nvSpPr>
            <p:spPr bwMode="auto">
              <a:xfrm>
                <a:off x="4288" y="2215"/>
                <a:ext cx="107" cy="71"/>
              </a:xfrm>
              <a:custGeom>
                <a:avLst/>
                <a:gdLst>
                  <a:gd name="T0" fmla="*/ 0 w 107"/>
                  <a:gd name="T1" fmla="*/ 71 h 71"/>
                  <a:gd name="T2" fmla="*/ 107 w 107"/>
                  <a:gd name="T3" fmla="*/ 9 h 71"/>
                  <a:gd name="T4" fmla="*/ 107 w 107"/>
                  <a:gd name="T5" fmla="*/ 0 h 71"/>
                  <a:gd name="T6" fmla="*/ 0 w 107"/>
                  <a:gd name="T7" fmla="*/ 61 h 71"/>
                  <a:gd name="T8" fmla="*/ 0 w 107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71">
                    <a:moveTo>
                      <a:pt x="0" y="71"/>
                    </a:moveTo>
                    <a:lnTo>
                      <a:pt x="107" y="9"/>
                    </a:lnTo>
                    <a:lnTo>
                      <a:pt x="107" y="0"/>
                    </a:lnTo>
                    <a:lnTo>
                      <a:pt x="0" y="6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188"/>
              <p:cNvSpPr>
                <a:spLocks/>
              </p:cNvSpPr>
              <p:nvPr/>
            </p:nvSpPr>
            <p:spPr bwMode="auto">
              <a:xfrm>
                <a:off x="4288" y="2215"/>
                <a:ext cx="107" cy="71"/>
              </a:xfrm>
              <a:custGeom>
                <a:avLst/>
                <a:gdLst>
                  <a:gd name="T0" fmla="*/ 0 w 107"/>
                  <a:gd name="T1" fmla="*/ 71 h 71"/>
                  <a:gd name="T2" fmla="*/ 107 w 107"/>
                  <a:gd name="T3" fmla="*/ 9 h 71"/>
                  <a:gd name="T4" fmla="*/ 107 w 107"/>
                  <a:gd name="T5" fmla="*/ 0 h 71"/>
                  <a:gd name="T6" fmla="*/ 0 w 107"/>
                  <a:gd name="T7" fmla="*/ 61 h 71"/>
                  <a:gd name="T8" fmla="*/ 0 w 107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71">
                    <a:moveTo>
                      <a:pt x="0" y="71"/>
                    </a:moveTo>
                    <a:lnTo>
                      <a:pt x="107" y="9"/>
                    </a:lnTo>
                    <a:lnTo>
                      <a:pt x="107" y="0"/>
                    </a:lnTo>
                    <a:lnTo>
                      <a:pt x="0" y="61"/>
                    </a:lnTo>
                    <a:lnTo>
                      <a:pt x="0" y="71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189"/>
              <p:cNvSpPr>
                <a:spLocks/>
              </p:cNvSpPr>
              <p:nvPr/>
            </p:nvSpPr>
            <p:spPr bwMode="auto">
              <a:xfrm>
                <a:off x="4288" y="2290"/>
                <a:ext cx="107" cy="73"/>
              </a:xfrm>
              <a:custGeom>
                <a:avLst/>
                <a:gdLst>
                  <a:gd name="T0" fmla="*/ 0 w 107"/>
                  <a:gd name="T1" fmla="*/ 73 h 73"/>
                  <a:gd name="T2" fmla="*/ 107 w 107"/>
                  <a:gd name="T3" fmla="*/ 9 h 73"/>
                  <a:gd name="T4" fmla="*/ 107 w 107"/>
                  <a:gd name="T5" fmla="*/ 0 h 73"/>
                  <a:gd name="T6" fmla="*/ 0 w 107"/>
                  <a:gd name="T7" fmla="*/ 63 h 73"/>
                  <a:gd name="T8" fmla="*/ 0 w 107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73">
                    <a:moveTo>
                      <a:pt x="0" y="73"/>
                    </a:moveTo>
                    <a:lnTo>
                      <a:pt x="107" y="9"/>
                    </a:lnTo>
                    <a:lnTo>
                      <a:pt x="107" y="0"/>
                    </a:lnTo>
                    <a:lnTo>
                      <a:pt x="0" y="63"/>
                    </a:lnTo>
                    <a:lnTo>
                      <a:pt x="0" y="7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190"/>
              <p:cNvSpPr>
                <a:spLocks/>
              </p:cNvSpPr>
              <p:nvPr/>
            </p:nvSpPr>
            <p:spPr bwMode="auto">
              <a:xfrm>
                <a:off x="4288" y="2290"/>
                <a:ext cx="107" cy="73"/>
              </a:xfrm>
              <a:custGeom>
                <a:avLst/>
                <a:gdLst>
                  <a:gd name="T0" fmla="*/ 0 w 107"/>
                  <a:gd name="T1" fmla="*/ 73 h 73"/>
                  <a:gd name="T2" fmla="*/ 107 w 107"/>
                  <a:gd name="T3" fmla="*/ 9 h 73"/>
                  <a:gd name="T4" fmla="*/ 107 w 107"/>
                  <a:gd name="T5" fmla="*/ 0 h 73"/>
                  <a:gd name="T6" fmla="*/ 0 w 107"/>
                  <a:gd name="T7" fmla="*/ 63 h 73"/>
                  <a:gd name="T8" fmla="*/ 0 w 107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73">
                    <a:moveTo>
                      <a:pt x="0" y="73"/>
                    </a:moveTo>
                    <a:lnTo>
                      <a:pt x="107" y="9"/>
                    </a:lnTo>
                    <a:lnTo>
                      <a:pt x="107" y="0"/>
                    </a:lnTo>
                    <a:lnTo>
                      <a:pt x="0" y="63"/>
                    </a:lnTo>
                    <a:lnTo>
                      <a:pt x="0" y="73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191"/>
              <p:cNvSpPr>
                <a:spLocks/>
              </p:cNvSpPr>
              <p:nvPr/>
            </p:nvSpPr>
            <p:spPr bwMode="auto">
              <a:xfrm>
                <a:off x="4290" y="2102"/>
                <a:ext cx="105" cy="71"/>
              </a:xfrm>
              <a:custGeom>
                <a:avLst/>
                <a:gdLst>
                  <a:gd name="T0" fmla="*/ 0 w 105"/>
                  <a:gd name="T1" fmla="*/ 71 h 71"/>
                  <a:gd name="T2" fmla="*/ 105 w 105"/>
                  <a:gd name="T3" fmla="*/ 7 h 71"/>
                  <a:gd name="T4" fmla="*/ 105 w 105"/>
                  <a:gd name="T5" fmla="*/ 0 h 71"/>
                  <a:gd name="T6" fmla="*/ 0 w 105"/>
                  <a:gd name="T7" fmla="*/ 61 h 71"/>
                  <a:gd name="T8" fmla="*/ 0 w 105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1">
                    <a:moveTo>
                      <a:pt x="0" y="71"/>
                    </a:moveTo>
                    <a:lnTo>
                      <a:pt x="105" y="7"/>
                    </a:lnTo>
                    <a:lnTo>
                      <a:pt x="105" y="0"/>
                    </a:lnTo>
                    <a:lnTo>
                      <a:pt x="0" y="6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192"/>
              <p:cNvSpPr>
                <a:spLocks/>
              </p:cNvSpPr>
              <p:nvPr/>
            </p:nvSpPr>
            <p:spPr bwMode="auto">
              <a:xfrm>
                <a:off x="4290" y="2102"/>
                <a:ext cx="105" cy="71"/>
              </a:xfrm>
              <a:custGeom>
                <a:avLst/>
                <a:gdLst>
                  <a:gd name="T0" fmla="*/ 0 w 105"/>
                  <a:gd name="T1" fmla="*/ 71 h 71"/>
                  <a:gd name="T2" fmla="*/ 105 w 105"/>
                  <a:gd name="T3" fmla="*/ 7 h 71"/>
                  <a:gd name="T4" fmla="*/ 105 w 105"/>
                  <a:gd name="T5" fmla="*/ 0 h 71"/>
                  <a:gd name="T6" fmla="*/ 0 w 105"/>
                  <a:gd name="T7" fmla="*/ 61 h 71"/>
                  <a:gd name="T8" fmla="*/ 0 w 105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1">
                    <a:moveTo>
                      <a:pt x="0" y="71"/>
                    </a:moveTo>
                    <a:lnTo>
                      <a:pt x="105" y="7"/>
                    </a:lnTo>
                    <a:lnTo>
                      <a:pt x="105" y="0"/>
                    </a:lnTo>
                    <a:lnTo>
                      <a:pt x="0" y="61"/>
                    </a:lnTo>
                    <a:lnTo>
                      <a:pt x="0" y="71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193"/>
              <p:cNvSpPr>
                <a:spLocks/>
              </p:cNvSpPr>
              <p:nvPr/>
            </p:nvSpPr>
            <p:spPr bwMode="auto">
              <a:xfrm>
                <a:off x="4290" y="2177"/>
                <a:ext cx="105" cy="72"/>
              </a:xfrm>
              <a:custGeom>
                <a:avLst/>
                <a:gdLst>
                  <a:gd name="T0" fmla="*/ 0 w 105"/>
                  <a:gd name="T1" fmla="*/ 72 h 72"/>
                  <a:gd name="T2" fmla="*/ 105 w 105"/>
                  <a:gd name="T3" fmla="*/ 9 h 72"/>
                  <a:gd name="T4" fmla="*/ 105 w 105"/>
                  <a:gd name="T5" fmla="*/ 0 h 72"/>
                  <a:gd name="T6" fmla="*/ 0 w 105"/>
                  <a:gd name="T7" fmla="*/ 63 h 72"/>
                  <a:gd name="T8" fmla="*/ 0 w 105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2">
                    <a:moveTo>
                      <a:pt x="0" y="72"/>
                    </a:moveTo>
                    <a:lnTo>
                      <a:pt x="105" y="9"/>
                    </a:lnTo>
                    <a:lnTo>
                      <a:pt x="105" y="0"/>
                    </a:lnTo>
                    <a:lnTo>
                      <a:pt x="0" y="63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194"/>
              <p:cNvSpPr>
                <a:spLocks/>
              </p:cNvSpPr>
              <p:nvPr/>
            </p:nvSpPr>
            <p:spPr bwMode="auto">
              <a:xfrm>
                <a:off x="4290" y="2177"/>
                <a:ext cx="105" cy="72"/>
              </a:xfrm>
              <a:custGeom>
                <a:avLst/>
                <a:gdLst>
                  <a:gd name="T0" fmla="*/ 0 w 105"/>
                  <a:gd name="T1" fmla="*/ 72 h 72"/>
                  <a:gd name="T2" fmla="*/ 105 w 105"/>
                  <a:gd name="T3" fmla="*/ 9 h 72"/>
                  <a:gd name="T4" fmla="*/ 105 w 105"/>
                  <a:gd name="T5" fmla="*/ 0 h 72"/>
                  <a:gd name="T6" fmla="*/ 0 w 105"/>
                  <a:gd name="T7" fmla="*/ 63 h 72"/>
                  <a:gd name="T8" fmla="*/ 0 w 105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2">
                    <a:moveTo>
                      <a:pt x="0" y="72"/>
                    </a:moveTo>
                    <a:lnTo>
                      <a:pt x="105" y="9"/>
                    </a:lnTo>
                    <a:lnTo>
                      <a:pt x="105" y="0"/>
                    </a:lnTo>
                    <a:lnTo>
                      <a:pt x="0" y="63"/>
                    </a:lnTo>
                    <a:lnTo>
                      <a:pt x="0" y="72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195"/>
              <p:cNvSpPr>
                <a:spLocks/>
              </p:cNvSpPr>
              <p:nvPr/>
            </p:nvSpPr>
            <p:spPr bwMode="auto">
              <a:xfrm>
                <a:off x="4288" y="2253"/>
                <a:ext cx="107" cy="71"/>
              </a:xfrm>
              <a:custGeom>
                <a:avLst/>
                <a:gdLst>
                  <a:gd name="T0" fmla="*/ 0 w 107"/>
                  <a:gd name="T1" fmla="*/ 71 h 71"/>
                  <a:gd name="T2" fmla="*/ 107 w 107"/>
                  <a:gd name="T3" fmla="*/ 8 h 71"/>
                  <a:gd name="T4" fmla="*/ 107 w 107"/>
                  <a:gd name="T5" fmla="*/ 0 h 71"/>
                  <a:gd name="T6" fmla="*/ 0 w 107"/>
                  <a:gd name="T7" fmla="*/ 62 h 71"/>
                  <a:gd name="T8" fmla="*/ 0 w 107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71">
                    <a:moveTo>
                      <a:pt x="0" y="71"/>
                    </a:moveTo>
                    <a:lnTo>
                      <a:pt x="107" y="8"/>
                    </a:lnTo>
                    <a:lnTo>
                      <a:pt x="107" y="0"/>
                    </a:lnTo>
                    <a:lnTo>
                      <a:pt x="0" y="62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196"/>
              <p:cNvSpPr>
                <a:spLocks/>
              </p:cNvSpPr>
              <p:nvPr/>
            </p:nvSpPr>
            <p:spPr bwMode="auto">
              <a:xfrm>
                <a:off x="4288" y="2253"/>
                <a:ext cx="107" cy="71"/>
              </a:xfrm>
              <a:custGeom>
                <a:avLst/>
                <a:gdLst>
                  <a:gd name="T0" fmla="*/ 0 w 107"/>
                  <a:gd name="T1" fmla="*/ 71 h 71"/>
                  <a:gd name="T2" fmla="*/ 107 w 107"/>
                  <a:gd name="T3" fmla="*/ 8 h 71"/>
                  <a:gd name="T4" fmla="*/ 107 w 107"/>
                  <a:gd name="T5" fmla="*/ 0 h 71"/>
                  <a:gd name="T6" fmla="*/ 0 w 107"/>
                  <a:gd name="T7" fmla="*/ 62 h 71"/>
                  <a:gd name="T8" fmla="*/ 0 w 107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71">
                    <a:moveTo>
                      <a:pt x="0" y="71"/>
                    </a:moveTo>
                    <a:lnTo>
                      <a:pt x="107" y="8"/>
                    </a:lnTo>
                    <a:lnTo>
                      <a:pt x="107" y="0"/>
                    </a:lnTo>
                    <a:lnTo>
                      <a:pt x="0" y="62"/>
                    </a:lnTo>
                    <a:lnTo>
                      <a:pt x="0" y="71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Freeform 197"/>
              <p:cNvSpPr>
                <a:spLocks/>
              </p:cNvSpPr>
              <p:nvPr/>
            </p:nvSpPr>
            <p:spPr bwMode="auto">
              <a:xfrm>
                <a:off x="4290" y="2083"/>
                <a:ext cx="105" cy="70"/>
              </a:xfrm>
              <a:custGeom>
                <a:avLst/>
                <a:gdLst>
                  <a:gd name="T0" fmla="*/ 0 w 105"/>
                  <a:gd name="T1" fmla="*/ 70 h 70"/>
                  <a:gd name="T2" fmla="*/ 105 w 105"/>
                  <a:gd name="T3" fmla="*/ 7 h 70"/>
                  <a:gd name="T4" fmla="*/ 105 w 105"/>
                  <a:gd name="T5" fmla="*/ 0 h 70"/>
                  <a:gd name="T6" fmla="*/ 0 w 105"/>
                  <a:gd name="T7" fmla="*/ 61 h 70"/>
                  <a:gd name="T8" fmla="*/ 0 w 105"/>
                  <a:gd name="T9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0">
                    <a:moveTo>
                      <a:pt x="0" y="70"/>
                    </a:moveTo>
                    <a:lnTo>
                      <a:pt x="105" y="7"/>
                    </a:lnTo>
                    <a:lnTo>
                      <a:pt x="105" y="0"/>
                    </a:lnTo>
                    <a:lnTo>
                      <a:pt x="0" y="61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Freeform 198"/>
              <p:cNvSpPr>
                <a:spLocks/>
              </p:cNvSpPr>
              <p:nvPr/>
            </p:nvSpPr>
            <p:spPr bwMode="auto">
              <a:xfrm>
                <a:off x="4290" y="2083"/>
                <a:ext cx="105" cy="70"/>
              </a:xfrm>
              <a:custGeom>
                <a:avLst/>
                <a:gdLst>
                  <a:gd name="T0" fmla="*/ 0 w 105"/>
                  <a:gd name="T1" fmla="*/ 70 h 70"/>
                  <a:gd name="T2" fmla="*/ 105 w 105"/>
                  <a:gd name="T3" fmla="*/ 7 h 70"/>
                  <a:gd name="T4" fmla="*/ 105 w 105"/>
                  <a:gd name="T5" fmla="*/ 0 h 70"/>
                  <a:gd name="T6" fmla="*/ 0 w 105"/>
                  <a:gd name="T7" fmla="*/ 61 h 70"/>
                  <a:gd name="T8" fmla="*/ 0 w 105"/>
                  <a:gd name="T9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0">
                    <a:moveTo>
                      <a:pt x="0" y="70"/>
                    </a:moveTo>
                    <a:lnTo>
                      <a:pt x="105" y="7"/>
                    </a:lnTo>
                    <a:lnTo>
                      <a:pt x="105" y="0"/>
                    </a:lnTo>
                    <a:lnTo>
                      <a:pt x="0" y="61"/>
                    </a:lnTo>
                    <a:lnTo>
                      <a:pt x="0" y="70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Freeform 199"/>
              <p:cNvSpPr>
                <a:spLocks/>
              </p:cNvSpPr>
              <p:nvPr/>
            </p:nvSpPr>
            <p:spPr bwMode="auto">
              <a:xfrm>
                <a:off x="4290" y="2157"/>
                <a:ext cx="105" cy="73"/>
              </a:xfrm>
              <a:custGeom>
                <a:avLst/>
                <a:gdLst>
                  <a:gd name="T0" fmla="*/ 0 w 105"/>
                  <a:gd name="T1" fmla="*/ 73 h 73"/>
                  <a:gd name="T2" fmla="*/ 105 w 105"/>
                  <a:gd name="T3" fmla="*/ 10 h 73"/>
                  <a:gd name="T4" fmla="*/ 105 w 105"/>
                  <a:gd name="T5" fmla="*/ 0 h 73"/>
                  <a:gd name="T6" fmla="*/ 0 w 105"/>
                  <a:gd name="T7" fmla="*/ 64 h 73"/>
                  <a:gd name="T8" fmla="*/ 0 w 105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3">
                    <a:moveTo>
                      <a:pt x="0" y="73"/>
                    </a:moveTo>
                    <a:lnTo>
                      <a:pt x="105" y="10"/>
                    </a:lnTo>
                    <a:lnTo>
                      <a:pt x="105" y="0"/>
                    </a:lnTo>
                    <a:lnTo>
                      <a:pt x="0" y="64"/>
                    </a:lnTo>
                    <a:lnTo>
                      <a:pt x="0" y="7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Freeform 200"/>
              <p:cNvSpPr>
                <a:spLocks/>
              </p:cNvSpPr>
              <p:nvPr/>
            </p:nvSpPr>
            <p:spPr bwMode="auto">
              <a:xfrm>
                <a:off x="4290" y="2157"/>
                <a:ext cx="105" cy="73"/>
              </a:xfrm>
              <a:custGeom>
                <a:avLst/>
                <a:gdLst>
                  <a:gd name="T0" fmla="*/ 0 w 105"/>
                  <a:gd name="T1" fmla="*/ 73 h 73"/>
                  <a:gd name="T2" fmla="*/ 105 w 105"/>
                  <a:gd name="T3" fmla="*/ 10 h 73"/>
                  <a:gd name="T4" fmla="*/ 105 w 105"/>
                  <a:gd name="T5" fmla="*/ 0 h 73"/>
                  <a:gd name="T6" fmla="*/ 0 w 105"/>
                  <a:gd name="T7" fmla="*/ 64 h 73"/>
                  <a:gd name="T8" fmla="*/ 0 w 105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3">
                    <a:moveTo>
                      <a:pt x="0" y="73"/>
                    </a:moveTo>
                    <a:lnTo>
                      <a:pt x="105" y="10"/>
                    </a:lnTo>
                    <a:lnTo>
                      <a:pt x="105" y="0"/>
                    </a:lnTo>
                    <a:lnTo>
                      <a:pt x="0" y="64"/>
                    </a:lnTo>
                    <a:lnTo>
                      <a:pt x="0" y="73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Freeform 201"/>
              <p:cNvSpPr>
                <a:spLocks/>
              </p:cNvSpPr>
              <p:nvPr/>
            </p:nvSpPr>
            <p:spPr bwMode="auto">
              <a:xfrm>
                <a:off x="4288" y="2234"/>
                <a:ext cx="107" cy="71"/>
              </a:xfrm>
              <a:custGeom>
                <a:avLst/>
                <a:gdLst>
                  <a:gd name="T0" fmla="*/ 0 w 107"/>
                  <a:gd name="T1" fmla="*/ 71 h 71"/>
                  <a:gd name="T2" fmla="*/ 107 w 107"/>
                  <a:gd name="T3" fmla="*/ 8 h 71"/>
                  <a:gd name="T4" fmla="*/ 107 w 107"/>
                  <a:gd name="T5" fmla="*/ 0 h 71"/>
                  <a:gd name="T6" fmla="*/ 0 w 107"/>
                  <a:gd name="T7" fmla="*/ 61 h 71"/>
                  <a:gd name="T8" fmla="*/ 0 w 107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71">
                    <a:moveTo>
                      <a:pt x="0" y="71"/>
                    </a:moveTo>
                    <a:lnTo>
                      <a:pt x="107" y="8"/>
                    </a:lnTo>
                    <a:lnTo>
                      <a:pt x="107" y="0"/>
                    </a:lnTo>
                    <a:lnTo>
                      <a:pt x="0" y="6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Freeform 202"/>
              <p:cNvSpPr>
                <a:spLocks/>
              </p:cNvSpPr>
              <p:nvPr/>
            </p:nvSpPr>
            <p:spPr bwMode="auto">
              <a:xfrm>
                <a:off x="4288" y="2234"/>
                <a:ext cx="107" cy="71"/>
              </a:xfrm>
              <a:custGeom>
                <a:avLst/>
                <a:gdLst>
                  <a:gd name="T0" fmla="*/ 0 w 107"/>
                  <a:gd name="T1" fmla="*/ 71 h 71"/>
                  <a:gd name="T2" fmla="*/ 107 w 107"/>
                  <a:gd name="T3" fmla="*/ 8 h 71"/>
                  <a:gd name="T4" fmla="*/ 107 w 107"/>
                  <a:gd name="T5" fmla="*/ 0 h 71"/>
                  <a:gd name="T6" fmla="*/ 0 w 107"/>
                  <a:gd name="T7" fmla="*/ 61 h 71"/>
                  <a:gd name="T8" fmla="*/ 0 w 107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71">
                    <a:moveTo>
                      <a:pt x="0" y="71"/>
                    </a:moveTo>
                    <a:lnTo>
                      <a:pt x="107" y="8"/>
                    </a:lnTo>
                    <a:lnTo>
                      <a:pt x="107" y="0"/>
                    </a:lnTo>
                    <a:lnTo>
                      <a:pt x="0" y="61"/>
                    </a:lnTo>
                    <a:lnTo>
                      <a:pt x="0" y="71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203"/>
              <p:cNvSpPr>
                <a:spLocks/>
              </p:cNvSpPr>
              <p:nvPr/>
            </p:nvSpPr>
            <p:spPr bwMode="auto">
              <a:xfrm>
                <a:off x="4288" y="2309"/>
                <a:ext cx="107" cy="73"/>
              </a:xfrm>
              <a:custGeom>
                <a:avLst/>
                <a:gdLst>
                  <a:gd name="T0" fmla="*/ 0 w 107"/>
                  <a:gd name="T1" fmla="*/ 73 h 73"/>
                  <a:gd name="T2" fmla="*/ 107 w 107"/>
                  <a:gd name="T3" fmla="*/ 9 h 73"/>
                  <a:gd name="T4" fmla="*/ 107 w 107"/>
                  <a:gd name="T5" fmla="*/ 0 h 73"/>
                  <a:gd name="T6" fmla="*/ 0 w 107"/>
                  <a:gd name="T7" fmla="*/ 63 h 73"/>
                  <a:gd name="T8" fmla="*/ 0 w 107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73">
                    <a:moveTo>
                      <a:pt x="0" y="73"/>
                    </a:moveTo>
                    <a:lnTo>
                      <a:pt x="107" y="9"/>
                    </a:lnTo>
                    <a:lnTo>
                      <a:pt x="107" y="0"/>
                    </a:lnTo>
                    <a:lnTo>
                      <a:pt x="0" y="63"/>
                    </a:lnTo>
                    <a:lnTo>
                      <a:pt x="0" y="7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204"/>
              <p:cNvSpPr>
                <a:spLocks/>
              </p:cNvSpPr>
              <p:nvPr/>
            </p:nvSpPr>
            <p:spPr bwMode="auto">
              <a:xfrm>
                <a:off x="4288" y="2309"/>
                <a:ext cx="107" cy="73"/>
              </a:xfrm>
              <a:custGeom>
                <a:avLst/>
                <a:gdLst>
                  <a:gd name="T0" fmla="*/ 0 w 107"/>
                  <a:gd name="T1" fmla="*/ 73 h 73"/>
                  <a:gd name="T2" fmla="*/ 107 w 107"/>
                  <a:gd name="T3" fmla="*/ 9 h 73"/>
                  <a:gd name="T4" fmla="*/ 107 w 107"/>
                  <a:gd name="T5" fmla="*/ 0 h 73"/>
                  <a:gd name="T6" fmla="*/ 0 w 107"/>
                  <a:gd name="T7" fmla="*/ 63 h 73"/>
                  <a:gd name="T8" fmla="*/ 0 w 107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73">
                    <a:moveTo>
                      <a:pt x="0" y="73"/>
                    </a:moveTo>
                    <a:lnTo>
                      <a:pt x="107" y="9"/>
                    </a:lnTo>
                    <a:lnTo>
                      <a:pt x="107" y="0"/>
                    </a:lnTo>
                    <a:lnTo>
                      <a:pt x="0" y="63"/>
                    </a:lnTo>
                    <a:lnTo>
                      <a:pt x="0" y="73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Freeform 205"/>
              <p:cNvSpPr>
                <a:spLocks/>
              </p:cNvSpPr>
              <p:nvPr/>
            </p:nvSpPr>
            <p:spPr bwMode="auto">
              <a:xfrm>
                <a:off x="4290" y="2119"/>
                <a:ext cx="105" cy="73"/>
              </a:xfrm>
              <a:custGeom>
                <a:avLst/>
                <a:gdLst>
                  <a:gd name="T0" fmla="*/ 0 w 105"/>
                  <a:gd name="T1" fmla="*/ 73 h 73"/>
                  <a:gd name="T2" fmla="*/ 105 w 105"/>
                  <a:gd name="T3" fmla="*/ 10 h 73"/>
                  <a:gd name="T4" fmla="*/ 105 w 105"/>
                  <a:gd name="T5" fmla="*/ 0 h 73"/>
                  <a:gd name="T6" fmla="*/ 0 w 105"/>
                  <a:gd name="T7" fmla="*/ 63 h 73"/>
                  <a:gd name="T8" fmla="*/ 0 w 105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3">
                    <a:moveTo>
                      <a:pt x="0" y="73"/>
                    </a:moveTo>
                    <a:lnTo>
                      <a:pt x="105" y="10"/>
                    </a:lnTo>
                    <a:lnTo>
                      <a:pt x="105" y="0"/>
                    </a:lnTo>
                    <a:lnTo>
                      <a:pt x="0" y="63"/>
                    </a:lnTo>
                    <a:lnTo>
                      <a:pt x="0" y="7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Freeform 206"/>
              <p:cNvSpPr>
                <a:spLocks/>
              </p:cNvSpPr>
              <p:nvPr/>
            </p:nvSpPr>
            <p:spPr bwMode="auto">
              <a:xfrm>
                <a:off x="4290" y="2119"/>
                <a:ext cx="105" cy="73"/>
              </a:xfrm>
              <a:custGeom>
                <a:avLst/>
                <a:gdLst>
                  <a:gd name="T0" fmla="*/ 0 w 105"/>
                  <a:gd name="T1" fmla="*/ 73 h 73"/>
                  <a:gd name="T2" fmla="*/ 105 w 105"/>
                  <a:gd name="T3" fmla="*/ 10 h 73"/>
                  <a:gd name="T4" fmla="*/ 105 w 105"/>
                  <a:gd name="T5" fmla="*/ 0 h 73"/>
                  <a:gd name="T6" fmla="*/ 0 w 105"/>
                  <a:gd name="T7" fmla="*/ 63 h 73"/>
                  <a:gd name="T8" fmla="*/ 0 w 105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3">
                    <a:moveTo>
                      <a:pt x="0" y="73"/>
                    </a:moveTo>
                    <a:lnTo>
                      <a:pt x="105" y="10"/>
                    </a:lnTo>
                    <a:lnTo>
                      <a:pt x="105" y="0"/>
                    </a:lnTo>
                    <a:lnTo>
                      <a:pt x="0" y="63"/>
                    </a:lnTo>
                    <a:lnTo>
                      <a:pt x="0" y="73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207"/>
              <p:cNvSpPr>
                <a:spLocks/>
              </p:cNvSpPr>
              <p:nvPr/>
            </p:nvSpPr>
            <p:spPr bwMode="auto">
              <a:xfrm>
                <a:off x="4288" y="2196"/>
                <a:ext cx="107" cy="71"/>
              </a:xfrm>
              <a:custGeom>
                <a:avLst/>
                <a:gdLst>
                  <a:gd name="T0" fmla="*/ 0 w 107"/>
                  <a:gd name="T1" fmla="*/ 71 h 71"/>
                  <a:gd name="T2" fmla="*/ 107 w 107"/>
                  <a:gd name="T3" fmla="*/ 9 h 71"/>
                  <a:gd name="T4" fmla="*/ 107 w 107"/>
                  <a:gd name="T5" fmla="*/ 0 h 71"/>
                  <a:gd name="T6" fmla="*/ 0 w 107"/>
                  <a:gd name="T7" fmla="*/ 61 h 71"/>
                  <a:gd name="T8" fmla="*/ 0 w 107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71">
                    <a:moveTo>
                      <a:pt x="0" y="71"/>
                    </a:moveTo>
                    <a:lnTo>
                      <a:pt x="107" y="9"/>
                    </a:lnTo>
                    <a:lnTo>
                      <a:pt x="107" y="0"/>
                    </a:lnTo>
                    <a:lnTo>
                      <a:pt x="0" y="6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Freeform 208"/>
              <p:cNvSpPr>
                <a:spLocks/>
              </p:cNvSpPr>
              <p:nvPr/>
            </p:nvSpPr>
            <p:spPr bwMode="auto">
              <a:xfrm>
                <a:off x="4288" y="2196"/>
                <a:ext cx="107" cy="71"/>
              </a:xfrm>
              <a:custGeom>
                <a:avLst/>
                <a:gdLst>
                  <a:gd name="T0" fmla="*/ 0 w 107"/>
                  <a:gd name="T1" fmla="*/ 71 h 71"/>
                  <a:gd name="T2" fmla="*/ 107 w 107"/>
                  <a:gd name="T3" fmla="*/ 9 h 71"/>
                  <a:gd name="T4" fmla="*/ 107 w 107"/>
                  <a:gd name="T5" fmla="*/ 0 h 71"/>
                  <a:gd name="T6" fmla="*/ 0 w 107"/>
                  <a:gd name="T7" fmla="*/ 61 h 71"/>
                  <a:gd name="T8" fmla="*/ 0 w 107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71">
                    <a:moveTo>
                      <a:pt x="0" y="71"/>
                    </a:moveTo>
                    <a:lnTo>
                      <a:pt x="107" y="9"/>
                    </a:lnTo>
                    <a:lnTo>
                      <a:pt x="107" y="0"/>
                    </a:lnTo>
                    <a:lnTo>
                      <a:pt x="0" y="61"/>
                    </a:lnTo>
                    <a:lnTo>
                      <a:pt x="0" y="71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209"/>
              <p:cNvSpPr>
                <a:spLocks/>
              </p:cNvSpPr>
              <p:nvPr/>
            </p:nvSpPr>
            <p:spPr bwMode="auto">
              <a:xfrm>
                <a:off x="4288" y="2271"/>
                <a:ext cx="107" cy="72"/>
              </a:xfrm>
              <a:custGeom>
                <a:avLst/>
                <a:gdLst>
                  <a:gd name="T0" fmla="*/ 0 w 107"/>
                  <a:gd name="T1" fmla="*/ 72 h 72"/>
                  <a:gd name="T2" fmla="*/ 107 w 107"/>
                  <a:gd name="T3" fmla="*/ 9 h 72"/>
                  <a:gd name="T4" fmla="*/ 107 w 107"/>
                  <a:gd name="T5" fmla="*/ 0 h 72"/>
                  <a:gd name="T6" fmla="*/ 0 w 107"/>
                  <a:gd name="T7" fmla="*/ 63 h 72"/>
                  <a:gd name="T8" fmla="*/ 0 w 107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72">
                    <a:moveTo>
                      <a:pt x="0" y="72"/>
                    </a:moveTo>
                    <a:lnTo>
                      <a:pt x="107" y="9"/>
                    </a:lnTo>
                    <a:lnTo>
                      <a:pt x="107" y="0"/>
                    </a:lnTo>
                    <a:lnTo>
                      <a:pt x="0" y="63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210"/>
              <p:cNvSpPr>
                <a:spLocks/>
              </p:cNvSpPr>
              <p:nvPr/>
            </p:nvSpPr>
            <p:spPr bwMode="auto">
              <a:xfrm>
                <a:off x="4288" y="2271"/>
                <a:ext cx="107" cy="72"/>
              </a:xfrm>
              <a:custGeom>
                <a:avLst/>
                <a:gdLst>
                  <a:gd name="T0" fmla="*/ 0 w 107"/>
                  <a:gd name="T1" fmla="*/ 72 h 72"/>
                  <a:gd name="T2" fmla="*/ 107 w 107"/>
                  <a:gd name="T3" fmla="*/ 9 h 72"/>
                  <a:gd name="T4" fmla="*/ 107 w 107"/>
                  <a:gd name="T5" fmla="*/ 0 h 72"/>
                  <a:gd name="T6" fmla="*/ 0 w 107"/>
                  <a:gd name="T7" fmla="*/ 63 h 72"/>
                  <a:gd name="T8" fmla="*/ 0 w 107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72">
                    <a:moveTo>
                      <a:pt x="0" y="72"/>
                    </a:moveTo>
                    <a:lnTo>
                      <a:pt x="107" y="9"/>
                    </a:lnTo>
                    <a:lnTo>
                      <a:pt x="107" y="0"/>
                    </a:lnTo>
                    <a:lnTo>
                      <a:pt x="0" y="63"/>
                    </a:lnTo>
                    <a:lnTo>
                      <a:pt x="0" y="72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Freeform 211"/>
              <p:cNvSpPr>
                <a:spLocks/>
              </p:cNvSpPr>
              <p:nvPr/>
            </p:nvSpPr>
            <p:spPr bwMode="auto">
              <a:xfrm>
                <a:off x="4288" y="2071"/>
                <a:ext cx="107" cy="73"/>
              </a:xfrm>
              <a:custGeom>
                <a:avLst/>
                <a:gdLst>
                  <a:gd name="T0" fmla="*/ 0 w 107"/>
                  <a:gd name="T1" fmla="*/ 61 h 73"/>
                  <a:gd name="T2" fmla="*/ 0 w 107"/>
                  <a:gd name="T3" fmla="*/ 73 h 73"/>
                  <a:gd name="T4" fmla="*/ 107 w 107"/>
                  <a:gd name="T5" fmla="*/ 12 h 73"/>
                  <a:gd name="T6" fmla="*/ 107 w 107"/>
                  <a:gd name="T7" fmla="*/ 0 h 73"/>
                  <a:gd name="T8" fmla="*/ 0 w 107"/>
                  <a:gd name="T9" fmla="*/ 61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73">
                    <a:moveTo>
                      <a:pt x="0" y="61"/>
                    </a:moveTo>
                    <a:lnTo>
                      <a:pt x="0" y="73"/>
                    </a:lnTo>
                    <a:lnTo>
                      <a:pt x="107" y="12"/>
                    </a:lnTo>
                    <a:lnTo>
                      <a:pt x="107" y="0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C3C3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Freeform 212"/>
              <p:cNvSpPr>
                <a:spLocks/>
              </p:cNvSpPr>
              <p:nvPr/>
            </p:nvSpPr>
            <p:spPr bwMode="auto">
              <a:xfrm>
                <a:off x="4288" y="2071"/>
                <a:ext cx="107" cy="73"/>
              </a:xfrm>
              <a:custGeom>
                <a:avLst/>
                <a:gdLst>
                  <a:gd name="T0" fmla="*/ 0 w 107"/>
                  <a:gd name="T1" fmla="*/ 61 h 73"/>
                  <a:gd name="T2" fmla="*/ 0 w 107"/>
                  <a:gd name="T3" fmla="*/ 73 h 73"/>
                  <a:gd name="T4" fmla="*/ 107 w 107"/>
                  <a:gd name="T5" fmla="*/ 12 h 73"/>
                  <a:gd name="T6" fmla="*/ 107 w 107"/>
                  <a:gd name="T7" fmla="*/ 0 h 73"/>
                  <a:gd name="T8" fmla="*/ 0 w 107"/>
                  <a:gd name="T9" fmla="*/ 61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73">
                    <a:moveTo>
                      <a:pt x="0" y="61"/>
                    </a:moveTo>
                    <a:lnTo>
                      <a:pt x="0" y="73"/>
                    </a:lnTo>
                    <a:lnTo>
                      <a:pt x="107" y="12"/>
                    </a:lnTo>
                    <a:lnTo>
                      <a:pt x="107" y="0"/>
                    </a:lnTo>
                    <a:lnTo>
                      <a:pt x="0" y="61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213"/>
              <p:cNvSpPr>
                <a:spLocks/>
              </p:cNvSpPr>
              <p:nvPr/>
            </p:nvSpPr>
            <p:spPr bwMode="auto">
              <a:xfrm>
                <a:off x="4290" y="2148"/>
                <a:ext cx="105" cy="73"/>
              </a:xfrm>
              <a:custGeom>
                <a:avLst/>
                <a:gdLst>
                  <a:gd name="T0" fmla="*/ 0 w 105"/>
                  <a:gd name="T1" fmla="*/ 63 h 73"/>
                  <a:gd name="T2" fmla="*/ 0 w 105"/>
                  <a:gd name="T3" fmla="*/ 73 h 73"/>
                  <a:gd name="T4" fmla="*/ 105 w 105"/>
                  <a:gd name="T5" fmla="*/ 9 h 73"/>
                  <a:gd name="T6" fmla="*/ 105 w 105"/>
                  <a:gd name="T7" fmla="*/ 0 h 73"/>
                  <a:gd name="T8" fmla="*/ 0 w 105"/>
                  <a:gd name="T9" fmla="*/ 6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3">
                    <a:moveTo>
                      <a:pt x="0" y="63"/>
                    </a:moveTo>
                    <a:lnTo>
                      <a:pt x="0" y="73"/>
                    </a:lnTo>
                    <a:lnTo>
                      <a:pt x="105" y="9"/>
                    </a:lnTo>
                    <a:lnTo>
                      <a:pt x="105" y="0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C3C3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214"/>
              <p:cNvSpPr>
                <a:spLocks/>
              </p:cNvSpPr>
              <p:nvPr/>
            </p:nvSpPr>
            <p:spPr bwMode="auto">
              <a:xfrm>
                <a:off x="4290" y="2148"/>
                <a:ext cx="105" cy="73"/>
              </a:xfrm>
              <a:custGeom>
                <a:avLst/>
                <a:gdLst>
                  <a:gd name="T0" fmla="*/ 0 w 105"/>
                  <a:gd name="T1" fmla="*/ 63 h 73"/>
                  <a:gd name="T2" fmla="*/ 0 w 105"/>
                  <a:gd name="T3" fmla="*/ 73 h 73"/>
                  <a:gd name="T4" fmla="*/ 105 w 105"/>
                  <a:gd name="T5" fmla="*/ 9 h 73"/>
                  <a:gd name="T6" fmla="*/ 105 w 105"/>
                  <a:gd name="T7" fmla="*/ 0 h 73"/>
                  <a:gd name="T8" fmla="*/ 0 w 105"/>
                  <a:gd name="T9" fmla="*/ 6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3">
                    <a:moveTo>
                      <a:pt x="0" y="63"/>
                    </a:moveTo>
                    <a:lnTo>
                      <a:pt x="0" y="73"/>
                    </a:lnTo>
                    <a:lnTo>
                      <a:pt x="105" y="9"/>
                    </a:lnTo>
                    <a:lnTo>
                      <a:pt x="105" y="0"/>
                    </a:lnTo>
                    <a:lnTo>
                      <a:pt x="0" y="63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215"/>
              <p:cNvSpPr>
                <a:spLocks/>
              </p:cNvSpPr>
              <p:nvPr/>
            </p:nvSpPr>
            <p:spPr bwMode="auto">
              <a:xfrm>
                <a:off x="4288" y="2224"/>
                <a:ext cx="107" cy="71"/>
              </a:xfrm>
              <a:custGeom>
                <a:avLst/>
                <a:gdLst>
                  <a:gd name="T0" fmla="*/ 0 w 107"/>
                  <a:gd name="T1" fmla="*/ 62 h 71"/>
                  <a:gd name="T2" fmla="*/ 0 w 107"/>
                  <a:gd name="T3" fmla="*/ 71 h 71"/>
                  <a:gd name="T4" fmla="*/ 107 w 107"/>
                  <a:gd name="T5" fmla="*/ 10 h 71"/>
                  <a:gd name="T6" fmla="*/ 107 w 107"/>
                  <a:gd name="T7" fmla="*/ 0 h 71"/>
                  <a:gd name="T8" fmla="*/ 0 w 107"/>
                  <a:gd name="T9" fmla="*/ 6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71">
                    <a:moveTo>
                      <a:pt x="0" y="62"/>
                    </a:moveTo>
                    <a:lnTo>
                      <a:pt x="0" y="71"/>
                    </a:lnTo>
                    <a:lnTo>
                      <a:pt x="107" y="10"/>
                    </a:lnTo>
                    <a:lnTo>
                      <a:pt x="107" y="0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C3C3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216"/>
              <p:cNvSpPr>
                <a:spLocks/>
              </p:cNvSpPr>
              <p:nvPr/>
            </p:nvSpPr>
            <p:spPr bwMode="auto">
              <a:xfrm>
                <a:off x="4288" y="2224"/>
                <a:ext cx="107" cy="71"/>
              </a:xfrm>
              <a:custGeom>
                <a:avLst/>
                <a:gdLst>
                  <a:gd name="T0" fmla="*/ 0 w 107"/>
                  <a:gd name="T1" fmla="*/ 62 h 71"/>
                  <a:gd name="T2" fmla="*/ 0 w 107"/>
                  <a:gd name="T3" fmla="*/ 71 h 71"/>
                  <a:gd name="T4" fmla="*/ 107 w 107"/>
                  <a:gd name="T5" fmla="*/ 10 h 71"/>
                  <a:gd name="T6" fmla="*/ 107 w 107"/>
                  <a:gd name="T7" fmla="*/ 0 h 71"/>
                  <a:gd name="T8" fmla="*/ 0 w 107"/>
                  <a:gd name="T9" fmla="*/ 6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71">
                    <a:moveTo>
                      <a:pt x="0" y="62"/>
                    </a:moveTo>
                    <a:lnTo>
                      <a:pt x="0" y="71"/>
                    </a:lnTo>
                    <a:lnTo>
                      <a:pt x="107" y="10"/>
                    </a:lnTo>
                    <a:lnTo>
                      <a:pt x="107" y="0"/>
                    </a:lnTo>
                    <a:lnTo>
                      <a:pt x="0" y="62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Freeform 217"/>
              <p:cNvSpPr>
                <a:spLocks/>
              </p:cNvSpPr>
              <p:nvPr/>
            </p:nvSpPr>
            <p:spPr bwMode="auto">
              <a:xfrm>
                <a:off x="4288" y="2299"/>
                <a:ext cx="107" cy="73"/>
              </a:xfrm>
              <a:custGeom>
                <a:avLst/>
                <a:gdLst>
                  <a:gd name="T0" fmla="*/ 0 w 107"/>
                  <a:gd name="T1" fmla="*/ 64 h 73"/>
                  <a:gd name="T2" fmla="*/ 0 w 107"/>
                  <a:gd name="T3" fmla="*/ 73 h 73"/>
                  <a:gd name="T4" fmla="*/ 107 w 107"/>
                  <a:gd name="T5" fmla="*/ 10 h 73"/>
                  <a:gd name="T6" fmla="*/ 107 w 107"/>
                  <a:gd name="T7" fmla="*/ 0 h 73"/>
                  <a:gd name="T8" fmla="*/ 0 w 107"/>
                  <a:gd name="T9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73">
                    <a:moveTo>
                      <a:pt x="0" y="64"/>
                    </a:moveTo>
                    <a:lnTo>
                      <a:pt x="0" y="73"/>
                    </a:lnTo>
                    <a:lnTo>
                      <a:pt x="107" y="10"/>
                    </a:lnTo>
                    <a:lnTo>
                      <a:pt x="107" y="0"/>
                    </a:lnTo>
                    <a:lnTo>
                      <a:pt x="0" y="64"/>
                    </a:lnTo>
                    <a:close/>
                  </a:path>
                </a:pathLst>
              </a:custGeom>
              <a:solidFill>
                <a:srgbClr val="C3C3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Freeform 218"/>
              <p:cNvSpPr>
                <a:spLocks/>
              </p:cNvSpPr>
              <p:nvPr/>
            </p:nvSpPr>
            <p:spPr bwMode="auto">
              <a:xfrm>
                <a:off x="4288" y="2299"/>
                <a:ext cx="107" cy="73"/>
              </a:xfrm>
              <a:custGeom>
                <a:avLst/>
                <a:gdLst>
                  <a:gd name="T0" fmla="*/ 0 w 107"/>
                  <a:gd name="T1" fmla="*/ 64 h 73"/>
                  <a:gd name="T2" fmla="*/ 0 w 107"/>
                  <a:gd name="T3" fmla="*/ 73 h 73"/>
                  <a:gd name="T4" fmla="*/ 107 w 107"/>
                  <a:gd name="T5" fmla="*/ 10 h 73"/>
                  <a:gd name="T6" fmla="*/ 107 w 107"/>
                  <a:gd name="T7" fmla="*/ 0 h 73"/>
                  <a:gd name="T8" fmla="*/ 0 w 107"/>
                  <a:gd name="T9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73">
                    <a:moveTo>
                      <a:pt x="0" y="64"/>
                    </a:moveTo>
                    <a:lnTo>
                      <a:pt x="0" y="73"/>
                    </a:lnTo>
                    <a:lnTo>
                      <a:pt x="107" y="10"/>
                    </a:lnTo>
                    <a:lnTo>
                      <a:pt x="107" y="0"/>
                    </a:lnTo>
                    <a:lnTo>
                      <a:pt x="0" y="64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Freeform 219"/>
              <p:cNvSpPr>
                <a:spLocks/>
              </p:cNvSpPr>
              <p:nvPr/>
            </p:nvSpPr>
            <p:spPr bwMode="auto">
              <a:xfrm>
                <a:off x="4290" y="2109"/>
                <a:ext cx="105" cy="73"/>
              </a:xfrm>
              <a:custGeom>
                <a:avLst/>
                <a:gdLst>
                  <a:gd name="T0" fmla="*/ 0 w 105"/>
                  <a:gd name="T1" fmla="*/ 64 h 73"/>
                  <a:gd name="T2" fmla="*/ 0 w 105"/>
                  <a:gd name="T3" fmla="*/ 73 h 73"/>
                  <a:gd name="T4" fmla="*/ 105 w 105"/>
                  <a:gd name="T5" fmla="*/ 10 h 73"/>
                  <a:gd name="T6" fmla="*/ 105 w 105"/>
                  <a:gd name="T7" fmla="*/ 0 h 73"/>
                  <a:gd name="T8" fmla="*/ 0 w 105"/>
                  <a:gd name="T9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3">
                    <a:moveTo>
                      <a:pt x="0" y="64"/>
                    </a:moveTo>
                    <a:lnTo>
                      <a:pt x="0" y="73"/>
                    </a:lnTo>
                    <a:lnTo>
                      <a:pt x="105" y="10"/>
                    </a:lnTo>
                    <a:lnTo>
                      <a:pt x="105" y="0"/>
                    </a:lnTo>
                    <a:lnTo>
                      <a:pt x="0" y="64"/>
                    </a:lnTo>
                    <a:close/>
                  </a:path>
                </a:pathLst>
              </a:custGeom>
              <a:solidFill>
                <a:srgbClr val="C3C3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Freeform 220"/>
              <p:cNvSpPr>
                <a:spLocks/>
              </p:cNvSpPr>
              <p:nvPr/>
            </p:nvSpPr>
            <p:spPr bwMode="auto">
              <a:xfrm>
                <a:off x="4290" y="2109"/>
                <a:ext cx="105" cy="73"/>
              </a:xfrm>
              <a:custGeom>
                <a:avLst/>
                <a:gdLst>
                  <a:gd name="T0" fmla="*/ 0 w 105"/>
                  <a:gd name="T1" fmla="*/ 64 h 73"/>
                  <a:gd name="T2" fmla="*/ 0 w 105"/>
                  <a:gd name="T3" fmla="*/ 73 h 73"/>
                  <a:gd name="T4" fmla="*/ 105 w 105"/>
                  <a:gd name="T5" fmla="*/ 10 h 73"/>
                  <a:gd name="T6" fmla="*/ 105 w 105"/>
                  <a:gd name="T7" fmla="*/ 0 h 73"/>
                  <a:gd name="T8" fmla="*/ 0 w 105"/>
                  <a:gd name="T9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3">
                    <a:moveTo>
                      <a:pt x="0" y="64"/>
                    </a:moveTo>
                    <a:lnTo>
                      <a:pt x="0" y="73"/>
                    </a:lnTo>
                    <a:lnTo>
                      <a:pt x="105" y="10"/>
                    </a:lnTo>
                    <a:lnTo>
                      <a:pt x="105" y="0"/>
                    </a:lnTo>
                    <a:lnTo>
                      <a:pt x="0" y="64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Freeform 221"/>
              <p:cNvSpPr>
                <a:spLocks/>
              </p:cNvSpPr>
              <p:nvPr/>
            </p:nvSpPr>
            <p:spPr bwMode="auto">
              <a:xfrm>
                <a:off x="4288" y="2186"/>
                <a:ext cx="107" cy="73"/>
              </a:xfrm>
              <a:custGeom>
                <a:avLst/>
                <a:gdLst>
                  <a:gd name="T0" fmla="*/ 2 w 107"/>
                  <a:gd name="T1" fmla="*/ 63 h 73"/>
                  <a:gd name="T2" fmla="*/ 0 w 107"/>
                  <a:gd name="T3" fmla="*/ 73 h 73"/>
                  <a:gd name="T4" fmla="*/ 107 w 107"/>
                  <a:gd name="T5" fmla="*/ 10 h 73"/>
                  <a:gd name="T6" fmla="*/ 107 w 107"/>
                  <a:gd name="T7" fmla="*/ 0 h 73"/>
                  <a:gd name="T8" fmla="*/ 2 w 107"/>
                  <a:gd name="T9" fmla="*/ 6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73">
                    <a:moveTo>
                      <a:pt x="2" y="63"/>
                    </a:moveTo>
                    <a:lnTo>
                      <a:pt x="0" y="73"/>
                    </a:lnTo>
                    <a:lnTo>
                      <a:pt x="107" y="10"/>
                    </a:lnTo>
                    <a:lnTo>
                      <a:pt x="107" y="0"/>
                    </a:lnTo>
                    <a:lnTo>
                      <a:pt x="2" y="63"/>
                    </a:lnTo>
                    <a:close/>
                  </a:path>
                </a:pathLst>
              </a:custGeom>
              <a:solidFill>
                <a:srgbClr val="C3C3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222"/>
              <p:cNvSpPr>
                <a:spLocks/>
              </p:cNvSpPr>
              <p:nvPr/>
            </p:nvSpPr>
            <p:spPr bwMode="auto">
              <a:xfrm>
                <a:off x="4288" y="2186"/>
                <a:ext cx="107" cy="73"/>
              </a:xfrm>
              <a:custGeom>
                <a:avLst/>
                <a:gdLst>
                  <a:gd name="T0" fmla="*/ 2 w 107"/>
                  <a:gd name="T1" fmla="*/ 63 h 73"/>
                  <a:gd name="T2" fmla="*/ 0 w 107"/>
                  <a:gd name="T3" fmla="*/ 73 h 73"/>
                  <a:gd name="T4" fmla="*/ 107 w 107"/>
                  <a:gd name="T5" fmla="*/ 10 h 73"/>
                  <a:gd name="T6" fmla="*/ 107 w 107"/>
                  <a:gd name="T7" fmla="*/ 0 h 73"/>
                  <a:gd name="T8" fmla="*/ 2 w 107"/>
                  <a:gd name="T9" fmla="*/ 6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73">
                    <a:moveTo>
                      <a:pt x="2" y="63"/>
                    </a:moveTo>
                    <a:lnTo>
                      <a:pt x="0" y="73"/>
                    </a:lnTo>
                    <a:lnTo>
                      <a:pt x="107" y="10"/>
                    </a:lnTo>
                    <a:lnTo>
                      <a:pt x="107" y="0"/>
                    </a:lnTo>
                    <a:lnTo>
                      <a:pt x="2" y="63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Freeform 223"/>
              <p:cNvSpPr>
                <a:spLocks/>
              </p:cNvSpPr>
              <p:nvPr/>
            </p:nvSpPr>
            <p:spPr bwMode="auto">
              <a:xfrm>
                <a:off x="4288" y="2261"/>
                <a:ext cx="107" cy="73"/>
              </a:xfrm>
              <a:custGeom>
                <a:avLst/>
                <a:gdLst>
                  <a:gd name="T0" fmla="*/ 0 w 107"/>
                  <a:gd name="T1" fmla="*/ 63 h 73"/>
                  <a:gd name="T2" fmla="*/ 0 w 107"/>
                  <a:gd name="T3" fmla="*/ 73 h 73"/>
                  <a:gd name="T4" fmla="*/ 107 w 107"/>
                  <a:gd name="T5" fmla="*/ 10 h 73"/>
                  <a:gd name="T6" fmla="*/ 107 w 107"/>
                  <a:gd name="T7" fmla="*/ 0 h 73"/>
                  <a:gd name="T8" fmla="*/ 0 w 107"/>
                  <a:gd name="T9" fmla="*/ 6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73">
                    <a:moveTo>
                      <a:pt x="0" y="63"/>
                    </a:moveTo>
                    <a:lnTo>
                      <a:pt x="0" y="73"/>
                    </a:lnTo>
                    <a:lnTo>
                      <a:pt x="107" y="10"/>
                    </a:lnTo>
                    <a:lnTo>
                      <a:pt x="107" y="0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C3C3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Freeform 224"/>
              <p:cNvSpPr>
                <a:spLocks/>
              </p:cNvSpPr>
              <p:nvPr/>
            </p:nvSpPr>
            <p:spPr bwMode="auto">
              <a:xfrm>
                <a:off x="4288" y="2261"/>
                <a:ext cx="107" cy="73"/>
              </a:xfrm>
              <a:custGeom>
                <a:avLst/>
                <a:gdLst>
                  <a:gd name="T0" fmla="*/ 0 w 107"/>
                  <a:gd name="T1" fmla="*/ 63 h 73"/>
                  <a:gd name="T2" fmla="*/ 0 w 107"/>
                  <a:gd name="T3" fmla="*/ 73 h 73"/>
                  <a:gd name="T4" fmla="*/ 107 w 107"/>
                  <a:gd name="T5" fmla="*/ 10 h 73"/>
                  <a:gd name="T6" fmla="*/ 107 w 107"/>
                  <a:gd name="T7" fmla="*/ 0 h 73"/>
                  <a:gd name="T8" fmla="*/ 0 w 107"/>
                  <a:gd name="T9" fmla="*/ 6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73">
                    <a:moveTo>
                      <a:pt x="0" y="63"/>
                    </a:moveTo>
                    <a:lnTo>
                      <a:pt x="0" y="73"/>
                    </a:lnTo>
                    <a:lnTo>
                      <a:pt x="107" y="10"/>
                    </a:lnTo>
                    <a:lnTo>
                      <a:pt x="107" y="0"/>
                    </a:lnTo>
                    <a:lnTo>
                      <a:pt x="0" y="63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Freeform 225"/>
              <p:cNvSpPr>
                <a:spLocks/>
              </p:cNvSpPr>
              <p:nvPr/>
            </p:nvSpPr>
            <p:spPr bwMode="auto">
              <a:xfrm>
                <a:off x="4290" y="2090"/>
                <a:ext cx="105" cy="73"/>
              </a:xfrm>
              <a:custGeom>
                <a:avLst/>
                <a:gdLst>
                  <a:gd name="T0" fmla="*/ 0 w 105"/>
                  <a:gd name="T1" fmla="*/ 63 h 73"/>
                  <a:gd name="T2" fmla="*/ 0 w 105"/>
                  <a:gd name="T3" fmla="*/ 73 h 73"/>
                  <a:gd name="T4" fmla="*/ 105 w 105"/>
                  <a:gd name="T5" fmla="*/ 10 h 73"/>
                  <a:gd name="T6" fmla="*/ 105 w 105"/>
                  <a:gd name="T7" fmla="*/ 0 h 73"/>
                  <a:gd name="T8" fmla="*/ 0 w 105"/>
                  <a:gd name="T9" fmla="*/ 6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3">
                    <a:moveTo>
                      <a:pt x="0" y="63"/>
                    </a:moveTo>
                    <a:lnTo>
                      <a:pt x="0" y="73"/>
                    </a:lnTo>
                    <a:lnTo>
                      <a:pt x="105" y="10"/>
                    </a:lnTo>
                    <a:lnTo>
                      <a:pt x="105" y="0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C3C3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Freeform 226"/>
              <p:cNvSpPr>
                <a:spLocks/>
              </p:cNvSpPr>
              <p:nvPr/>
            </p:nvSpPr>
            <p:spPr bwMode="auto">
              <a:xfrm>
                <a:off x="4290" y="2090"/>
                <a:ext cx="105" cy="73"/>
              </a:xfrm>
              <a:custGeom>
                <a:avLst/>
                <a:gdLst>
                  <a:gd name="T0" fmla="*/ 0 w 105"/>
                  <a:gd name="T1" fmla="*/ 63 h 73"/>
                  <a:gd name="T2" fmla="*/ 0 w 105"/>
                  <a:gd name="T3" fmla="*/ 73 h 73"/>
                  <a:gd name="T4" fmla="*/ 105 w 105"/>
                  <a:gd name="T5" fmla="*/ 10 h 73"/>
                  <a:gd name="T6" fmla="*/ 105 w 105"/>
                  <a:gd name="T7" fmla="*/ 0 h 73"/>
                  <a:gd name="T8" fmla="*/ 0 w 105"/>
                  <a:gd name="T9" fmla="*/ 6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3">
                    <a:moveTo>
                      <a:pt x="0" y="63"/>
                    </a:moveTo>
                    <a:lnTo>
                      <a:pt x="0" y="73"/>
                    </a:lnTo>
                    <a:lnTo>
                      <a:pt x="105" y="10"/>
                    </a:lnTo>
                    <a:lnTo>
                      <a:pt x="105" y="0"/>
                    </a:lnTo>
                    <a:lnTo>
                      <a:pt x="0" y="63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Freeform 227"/>
              <p:cNvSpPr>
                <a:spLocks/>
              </p:cNvSpPr>
              <p:nvPr/>
            </p:nvSpPr>
            <p:spPr bwMode="auto">
              <a:xfrm>
                <a:off x="4290" y="2167"/>
                <a:ext cx="105" cy="73"/>
              </a:xfrm>
              <a:custGeom>
                <a:avLst/>
                <a:gdLst>
                  <a:gd name="T0" fmla="*/ 0 w 105"/>
                  <a:gd name="T1" fmla="*/ 63 h 73"/>
                  <a:gd name="T2" fmla="*/ 0 w 105"/>
                  <a:gd name="T3" fmla="*/ 73 h 73"/>
                  <a:gd name="T4" fmla="*/ 105 w 105"/>
                  <a:gd name="T5" fmla="*/ 10 h 73"/>
                  <a:gd name="T6" fmla="*/ 105 w 105"/>
                  <a:gd name="T7" fmla="*/ 0 h 73"/>
                  <a:gd name="T8" fmla="*/ 0 w 105"/>
                  <a:gd name="T9" fmla="*/ 6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3">
                    <a:moveTo>
                      <a:pt x="0" y="63"/>
                    </a:moveTo>
                    <a:lnTo>
                      <a:pt x="0" y="73"/>
                    </a:lnTo>
                    <a:lnTo>
                      <a:pt x="105" y="10"/>
                    </a:lnTo>
                    <a:lnTo>
                      <a:pt x="105" y="0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C3C3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228"/>
              <p:cNvSpPr>
                <a:spLocks/>
              </p:cNvSpPr>
              <p:nvPr/>
            </p:nvSpPr>
            <p:spPr bwMode="auto">
              <a:xfrm>
                <a:off x="4290" y="2167"/>
                <a:ext cx="105" cy="73"/>
              </a:xfrm>
              <a:custGeom>
                <a:avLst/>
                <a:gdLst>
                  <a:gd name="T0" fmla="*/ 0 w 105"/>
                  <a:gd name="T1" fmla="*/ 63 h 73"/>
                  <a:gd name="T2" fmla="*/ 0 w 105"/>
                  <a:gd name="T3" fmla="*/ 73 h 73"/>
                  <a:gd name="T4" fmla="*/ 105 w 105"/>
                  <a:gd name="T5" fmla="*/ 10 h 73"/>
                  <a:gd name="T6" fmla="*/ 105 w 105"/>
                  <a:gd name="T7" fmla="*/ 0 h 73"/>
                  <a:gd name="T8" fmla="*/ 0 w 105"/>
                  <a:gd name="T9" fmla="*/ 6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3">
                    <a:moveTo>
                      <a:pt x="0" y="63"/>
                    </a:moveTo>
                    <a:lnTo>
                      <a:pt x="0" y="73"/>
                    </a:lnTo>
                    <a:lnTo>
                      <a:pt x="105" y="10"/>
                    </a:lnTo>
                    <a:lnTo>
                      <a:pt x="105" y="0"/>
                    </a:lnTo>
                    <a:lnTo>
                      <a:pt x="0" y="63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229"/>
              <p:cNvSpPr>
                <a:spLocks/>
              </p:cNvSpPr>
              <p:nvPr/>
            </p:nvSpPr>
            <p:spPr bwMode="auto">
              <a:xfrm>
                <a:off x="4288" y="2242"/>
                <a:ext cx="107" cy="73"/>
              </a:xfrm>
              <a:custGeom>
                <a:avLst/>
                <a:gdLst>
                  <a:gd name="T0" fmla="*/ 0 w 107"/>
                  <a:gd name="T1" fmla="*/ 63 h 73"/>
                  <a:gd name="T2" fmla="*/ 0 w 107"/>
                  <a:gd name="T3" fmla="*/ 73 h 73"/>
                  <a:gd name="T4" fmla="*/ 107 w 107"/>
                  <a:gd name="T5" fmla="*/ 11 h 73"/>
                  <a:gd name="T6" fmla="*/ 107 w 107"/>
                  <a:gd name="T7" fmla="*/ 0 h 73"/>
                  <a:gd name="T8" fmla="*/ 0 w 107"/>
                  <a:gd name="T9" fmla="*/ 6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73">
                    <a:moveTo>
                      <a:pt x="0" y="63"/>
                    </a:moveTo>
                    <a:lnTo>
                      <a:pt x="0" y="73"/>
                    </a:lnTo>
                    <a:lnTo>
                      <a:pt x="107" y="11"/>
                    </a:lnTo>
                    <a:lnTo>
                      <a:pt x="107" y="0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C3C3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230"/>
              <p:cNvSpPr>
                <a:spLocks/>
              </p:cNvSpPr>
              <p:nvPr/>
            </p:nvSpPr>
            <p:spPr bwMode="auto">
              <a:xfrm>
                <a:off x="4288" y="2242"/>
                <a:ext cx="107" cy="73"/>
              </a:xfrm>
              <a:custGeom>
                <a:avLst/>
                <a:gdLst>
                  <a:gd name="T0" fmla="*/ 0 w 107"/>
                  <a:gd name="T1" fmla="*/ 63 h 73"/>
                  <a:gd name="T2" fmla="*/ 0 w 107"/>
                  <a:gd name="T3" fmla="*/ 73 h 73"/>
                  <a:gd name="T4" fmla="*/ 107 w 107"/>
                  <a:gd name="T5" fmla="*/ 11 h 73"/>
                  <a:gd name="T6" fmla="*/ 107 w 107"/>
                  <a:gd name="T7" fmla="*/ 0 h 73"/>
                  <a:gd name="T8" fmla="*/ 0 w 107"/>
                  <a:gd name="T9" fmla="*/ 6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73">
                    <a:moveTo>
                      <a:pt x="0" y="63"/>
                    </a:moveTo>
                    <a:lnTo>
                      <a:pt x="0" y="73"/>
                    </a:lnTo>
                    <a:lnTo>
                      <a:pt x="107" y="11"/>
                    </a:lnTo>
                    <a:lnTo>
                      <a:pt x="107" y="0"/>
                    </a:lnTo>
                    <a:lnTo>
                      <a:pt x="0" y="63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Freeform 231"/>
              <p:cNvSpPr>
                <a:spLocks/>
              </p:cNvSpPr>
              <p:nvPr/>
            </p:nvSpPr>
            <p:spPr bwMode="auto">
              <a:xfrm>
                <a:off x="4290" y="2129"/>
                <a:ext cx="105" cy="72"/>
              </a:xfrm>
              <a:custGeom>
                <a:avLst/>
                <a:gdLst>
                  <a:gd name="T0" fmla="*/ 0 w 105"/>
                  <a:gd name="T1" fmla="*/ 63 h 72"/>
                  <a:gd name="T2" fmla="*/ 0 w 105"/>
                  <a:gd name="T3" fmla="*/ 72 h 72"/>
                  <a:gd name="T4" fmla="*/ 105 w 105"/>
                  <a:gd name="T5" fmla="*/ 9 h 72"/>
                  <a:gd name="T6" fmla="*/ 105 w 105"/>
                  <a:gd name="T7" fmla="*/ 0 h 72"/>
                  <a:gd name="T8" fmla="*/ 0 w 105"/>
                  <a:gd name="T9" fmla="*/ 63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2">
                    <a:moveTo>
                      <a:pt x="0" y="63"/>
                    </a:moveTo>
                    <a:lnTo>
                      <a:pt x="0" y="72"/>
                    </a:lnTo>
                    <a:lnTo>
                      <a:pt x="105" y="9"/>
                    </a:lnTo>
                    <a:lnTo>
                      <a:pt x="105" y="0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C3C3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Freeform 232"/>
              <p:cNvSpPr>
                <a:spLocks/>
              </p:cNvSpPr>
              <p:nvPr/>
            </p:nvSpPr>
            <p:spPr bwMode="auto">
              <a:xfrm>
                <a:off x="4290" y="2129"/>
                <a:ext cx="105" cy="72"/>
              </a:xfrm>
              <a:custGeom>
                <a:avLst/>
                <a:gdLst>
                  <a:gd name="T0" fmla="*/ 0 w 105"/>
                  <a:gd name="T1" fmla="*/ 63 h 72"/>
                  <a:gd name="T2" fmla="*/ 0 w 105"/>
                  <a:gd name="T3" fmla="*/ 72 h 72"/>
                  <a:gd name="T4" fmla="*/ 105 w 105"/>
                  <a:gd name="T5" fmla="*/ 9 h 72"/>
                  <a:gd name="T6" fmla="*/ 105 w 105"/>
                  <a:gd name="T7" fmla="*/ 0 h 72"/>
                  <a:gd name="T8" fmla="*/ 0 w 105"/>
                  <a:gd name="T9" fmla="*/ 63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72">
                    <a:moveTo>
                      <a:pt x="0" y="63"/>
                    </a:moveTo>
                    <a:lnTo>
                      <a:pt x="0" y="72"/>
                    </a:lnTo>
                    <a:lnTo>
                      <a:pt x="105" y="9"/>
                    </a:lnTo>
                    <a:lnTo>
                      <a:pt x="105" y="0"/>
                    </a:lnTo>
                    <a:lnTo>
                      <a:pt x="0" y="63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233"/>
              <p:cNvSpPr>
                <a:spLocks/>
              </p:cNvSpPr>
              <p:nvPr/>
            </p:nvSpPr>
            <p:spPr bwMode="auto">
              <a:xfrm>
                <a:off x="4288" y="2205"/>
                <a:ext cx="107" cy="73"/>
              </a:xfrm>
              <a:custGeom>
                <a:avLst/>
                <a:gdLst>
                  <a:gd name="T0" fmla="*/ 0 w 107"/>
                  <a:gd name="T1" fmla="*/ 62 h 73"/>
                  <a:gd name="T2" fmla="*/ 0 w 107"/>
                  <a:gd name="T3" fmla="*/ 73 h 73"/>
                  <a:gd name="T4" fmla="*/ 107 w 107"/>
                  <a:gd name="T5" fmla="*/ 10 h 73"/>
                  <a:gd name="T6" fmla="*/ 107 w 107"/>
                  <a:gd name="T7" fmla="*/ 0 h 73"/>
                  <a:gd name="T8" fmla="*/ 0 w 107"/>
                  <a:gd name="T9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73">
                    <a:moveTo>
                      <a:pt x="0" y="62"/>
                    </a:moveTo>
                    <a:lnTo>
                      <a:pt x="0" y="73"/>
                    </a:lnTo>
                    <a:lnTo>
                      <a:pt x="107" y="10"/>
                    </a:lnTo>
                    <a:lnTo>
                      <a:pt x="107" y="0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C3C3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Freeform 234"/>
              <p:cNvSpPr>
                <a:spLocks/>
              </p:cNvSpPr>
              <p:nvPr/>
            </p:nvSpPr>
            <p:spPr bwMode="auto">
              <a:xfrm>
                <a:off x="4288" y="2205"/>
                <a:ext cx="107" cy="73"/>
              </a:xfrm>
              <a:custGeom>
                <a:avLst/>
                <a:gdLst>
                  <a:gd name="T0" fmla="*/ 0 w 107"/>
                  <a:gd name="T1" fmla="*/ 62 h 73"/>
                  <a:gd name="T2" fmla="*/ 0 w 107"/>
                  <a:gd name="T3" fmla="*/ 73 h 73"/>
                  <a:gd name="T4" fmla="*/ 107 w 107"/>
                  <a:gd name="T5" fmla="*/ 10 h 73"/>
                  <a:gd name="T6" fmla="*/ 107 w 107"/>
                  <a:gd name="T7" fmla="*/ 0 h 73"/>
                  <a:gd name="T8" fmla="*/ 0 w 107"/>
                  <a:gd name="T9" fmla="*/ 6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73">
                    <a:moveTo>
                      <a:pt x="0" y="62"/>
                    </a:moveTo>
                    <a:lnTo>
                      <a:pt x="0" y="73"/>
                    </a:lnTo>
                    <a:lnTo>
                      <a:pt x="107" y="10"/>
                    </a:lnTo>
                    <a:lnTo>
                      <a:pt x="107" y="0"/>
                    </a:lnTo>
                    <a:lnTo>
                      <a:pt x="0" y="62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Freeform 235"/>
              <p:cNvSpPr>
                <a:spLocks/>
              </p:cNvSpPr>
              <p:nvPr/>
            </p:nvSpPr>
            <p:spPr bwMode="auto">
              <a:xfrm>
                <a:off x="4288" y="2280"/>
                <a:ext cx="107" cy="73"/>
              </a:xfrm>
              <a:custGeom>
                <a:avLst/>
                <a:gdLst>
                  <a:gd name="T0" fmla="*/ 0 w 107"/>
                  <a:gd name="T1" fmla="*/ 63 h 73"/>
                  <a:gd name="T2" fmla="*/ 0 w 107"/>
                  <a:gd name="T3" fmla="*/ 73 h 73"/>
                  <a:gd name="T4" fmla="*/ 107 w 107"/>
                  <a:gd name="T5" fmla="*/ 10 h 73"/>
                  <a:gd name="T6" fmla="*/ 107 w 107"/>
                  <a:gd name="T7" fmla="*/ 0 h 73"/>
                  <a:gd name="T8" fmla="*/ 0 w 107"/>
                  <a:gd name="T9" fmla="*/ 6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73">
                    <a:moveTo>
                      <a:pt x="0" y="63"/>
                    </a:moveTo>
                    <a:lnTo>
                      <a:pt x="0" y="73"/>
                    </a:lnTo>
                    <a:lnTo>
                      <a:pt x="107" y="10"/>
                    </a:lnTo>
                    <a:lnTo>
                      <a:pt x="107" y="0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C3C3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Freeform 236"/>
              <p:cNvSpPr>
                <a:spLocks/>
              </p:cNvSpPr>
              <p:nvPr/>
            </p:nvSpPr>
            <p:spPr bwMode="auto">
              <a:xfrm>
                <a:off x="4288" y="2280"/>
                <a:ext cx="107" cy="73"/>
              </a:xfrm>
              <a:custGeom>
                <a:avLst/>
                <a:gdLst>
                  <a:gd name="T0" fmla="*/ 0 w 107"/>
                  <a:gd name="T1" fmla="*/ 63 h 73"/>
                  <a:gd name="T2" fmla="*/ 0 w 107"/>
                  <a:gd name="T3" fmla="*/ 73 h 73"/>
                  <a:gd name="T4" fmla="*/ 107 w 107"/>
                  <a:gd name="T5" fmla="*/ 10 h 73"/>
                  <a:gd name="T6" fmla="*/ 107 w 107"/>
                  <a:gd name="T7" fmla="*/ 0 h 73"/>
                  <a:gd name="T8" fmla="*/ 0 w 107"/>
                  <a:gd name="T9" fmla="*/ 6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73">
                    <a:moveTo>
                      <a:pt x="0" y="63"/>
                    </a:moveTo>
                    <a:lnTo>
                      <a:pt x="0" y="73"/>
                    </a:lnTo>
                    <a:lnTo>
                      <a:pt x="107" y="10"/>
                    </a:lnTo>
                    <a:lnTo>
                      <a:pt x="107" y="0"/>
                    </a:lnTo>
                    <a:lnTo>
                      <a:pt x="0" y="63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Freeform 237"/>
              <p:cNvSpPr>
                <a:spLocks/>
              </p:cNvSpPr>
              <p:nvPr/>
            </p:nvSpPr>
            <p:spPr bwMode="auto">
              <a:xfrm>
                <a:off x="4236" y="2040"/>
                <a:ext cx="159" cy="92"/>
              </a:xfrm>
              <a:custGeom>
                <a:avLst/>
                <a:gdLst>
                  <a:gd name="T0" fmla="*/ 106 w 159"/>
                  <a:gd name="T1" fmla="*/ 0 h 92"/>
                  <a:gd name="T2" fmla="*/ 0 w 159"/>
                  <a:gd name="T3" fmla="*/ 64 h 92"/>
                  <a:gd name="T4" fmla="*/ 52 w 159"/>
                  <a:gd name="T5" fmla="*/ 92 h 92"/>
                  <a:gd name="T6" fmla="*/ 159 w 159"/>
                  <a:gd name="T7" fmla="*/ 31 h 92"/>
                  <a:gd name="T8" fmla="*/ 106 w 159"/>
                  <a:gd name="T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9" h="92">
                    <a:moveTo>
                      <a:pt x="106" y="0"/>
                    </a:moveTo>
                    <a:lnTo>
                      <a:pt x="0" y="64"/>
                    </a:lnTo>
                    <a:lnTo>
                      <a:pt x="52" y="92"/>
                    </a:lnTo>
                    <a:lnTo>
                      <a:pt x="159" y="31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Freeform 238"/>
              <p:cNvSpPr>
                <a:spLocks/>
              </p:cNvSpPr>
              <p:nvPr/>
            </p:nvSpPr>
            <p:spPr bwMode="auto">
              <a:xfrm>
                <a:off x="4236" y="2040"/>
                <a:ext cx="159" cy="92"/>
              </a:xfrm>
              <a:custGeom>
                <a:avLst/>
                <a:gdLst>
                  <a:gd name="T0" fmla="*/ 106 w 159"/>
                  <a:gd name="T1" fmla="*/ 0 h 92"/>
                  <a:gd name="T2" fmla="*/ 0 w 159"/>
                  <a:gd name="T3" fmla="*/ 64 h 92"/>
                  <a:gd name="T4" fmla="*/ 52 w 159"/>
                  <a:gd name="T5" fmla="*/ 92 h 92"/>
                  <a:gd name="T6" fmla="*/ 159 w 159"/>
                  <a:gd name="T7" fmla="*/ 31 h 92"/>
                  <a:gd name="T8" fmla="*/ 106 w 159"/>
                  <a:gd name="T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9" h="92">
                    <a:moveTo>
                      <a:pt x="106" y="0"/>
                    </a:moveTo>
                    <a:lnTo>
                      <a:pt x="0" y="64"/>
                    </a:lnTo>
                    <a:lnTo>
                      <a:pt x="52" y="92"/>
                    </a:lnTo>
                    <a:lnTo>
                      <a:pt x="159" y="31"/>
                    </a:lnTo>
                    <a:lnTo>
                      <a:pt x="106" y="0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Freeform 239"/>
              <p:cNvSpPr>
                <a:spLocks/>
              </p:cNvSpPr>
              <p:nvPr/>
            </p:nvSpPr>
            <p:spPr bwMode="auto">
              <a:xfrm>
                <a:off x="4273" y="2058"/>
                <a:ext cx="86" cy="49"/>
              </a:xfrm>
              <a:custGeom>
                <a:avLst/>
                <a:gdLst>
                  <a:gd name="T0" fmla="*/ 57 w 86"/>
                  <a:gd name="T1" fmla="*/ 0 h 49"/>
                  <a:gd name="T2" fmla="*/ 0 w 86"/>
                  <a:gd name="T3" fmla="*/ 32 h 49"/>
                  <a:gd name="T4" fmla="*/ 28 w 86"/>
                  <a:gd name="T5" fmla="*/ 49 h 49"/>
                  <a:gd name="T6" fmla="*/ 86 w 86"/>
                  <a:gd name="T7" fmla="*/ 17 h 49"/>
                  <a:gd name="T8" fmla="*/ 57 w 86"/>
                  <a:gd name="T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49">
                    <a:moveTo>
                      <a:pt x="57" y="0"/>
                    </a:moveTo>
                    <a:lnTo>
                      <a:pt x="0" y="32"/>
                    </a:lnTo>
                    <a:lnTo>
                      <a:pt x="28" y="49"/>
                    </a:lnTo>
                    <a:lnTo>
                      <a:pt x="86" y="17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Freeform 240"/>
              <p:cNvSpPr>
                <a:spLocks/>
              </p:cNvSpPr>
              <p:nvPr/>
            </p:nvSpPr>
            <p:spPr bwMode="auto">
              <a:xfrm>
                <a:off x="4273" y="2058"/>
                <a:ext cx="86" cy="49"/>
              </a:xfrm>
              <a:custGeom>
                <a:avLst/>
                <a:gdLst>
                  <a:gd name="T0" fmla="*/ 57 w 86"/>
                  <a:gd name="T1" fmla="*/ 0 h 49"/>
                  <a:gd name="T2" fmla="*/ 0 w 86"/>
                  <a:gd name="T3" fmla="*/ 32 h 49"/>
                  <a:gd name="T4" fmla="*/ 28 w 86"/>
                  <a:gd name="T5" fmla="*/ 49 h 49"/>
                  <a:gd name="T6" fmla="*/ 86 w 86"/>
                  <a:gd name="T7" fmla="*/ 17 h 49"/>
                  <a:gd name="T8" fmla="*/ 57 w 86"/>
                  <a:gd name="T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49">
                    <a:moveTo>
                      <a:pt x="57" y="0"/>
                    </a:moveTo>
                    <a:lnTo>
                      <a:pt x="0" y="32"/>
                    </a:lnTo>
                    <a:lnTo>
                      <a:pt x="28" y="49"/>
                    </a:lnTo>
                    <a:lnTo>
                      <a:pt x="86" y="17"/>
                    </a:lnTo>
                    <a:lnTo>
                      <a:pt x="57" y="0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241"/>
              <p:cNvSpPr>
                <a:spLocks noChangeShapeType="1"/>
              </p:cNvSpPr>
              <p:nvPr/>
            </p:nvSpPr>
            <p:spPr bwMode="auto">
              <a:xfrm flipV="1">
                <a:off x="4332" y="1990"/>
                <a:ext cx="1" cy="87"/>
              </a:xfrm>
              <a:prstGeom prst="line">
                <a:avLst/>
              </a:prstGeom>
              <a:noFill/>
              <a:ln w="6350">
                <a:solidFill>
                  <a:srgbClr val="1F1A1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Line 242"/>
              <p:cNvSpPr>
                <a:spLocks noChangeShapeType="1"/>
              </p:cNvSpPr>
              <p:nvPr/>
            </p:nvSpPr>
            <p:spPr bwMode="auto">
              <a:xfrm>
                <a:off x="4342" y="2040"/>
                <a:ext cx="53" cy="31"/>
              </a:xfrm>
              <a:prstGeom prst="line">
                <a:avLst/>
              </a:prstGeom>
              <a:noFill/>
              <a:ln w="6350">
                <a:solidFill>
                  <a:srgbClr val="1F1A1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Freeform 243"/>
              <p:cNvSpPr>
                <a:spLocks/>
              </p:cNvSpPr>
              <p:nvPr/>
            </p:nvSpPr>
            <p:spPr bwMode="auto">
              <a:xfrm>
                <a:off x="4301" y="2075"/>
                <a:ext cx="58" cy="36"/>
              </a:xfrm>
              <a:custGeom>
                <a:avLst/>
                <a:gdLst>
                  <a:gd name="T0" fmla="*/ 0 w 58"/>
                  <a:gd name="T1" fmla="*/ 36 h 36"/>
                  <a:gd name="T2" fmla="*/ 58 w 58"/>
                  <a:gd name="T3" fmla="*/ 4 h 36"/>
                  <a:gd name="T4" fmla="*/ 58 w 58"/>
                  <a:gd name="T5" fmla="*/ 0 h 36"/>
                  <a:gd name="T6" fmla="*/ 0 w 58"/>
                  <a:gd name="T7" fmla="*/ 32 h 36"/>
                  <a:gd name="T8" fmla="*/ 0 w 58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36">
                    <a:moveTo>
                      <a:pt x="0" y="36"/>
                    </a:moveTo>
                    <a:lnTo>
                      <a:pt x="58" y="4"/>
                    </a:lnTo>
                    <a:lnTo>
                      <a:pt x="58" y="0"/>
                    </a:lnTo>
                    <a:lnTo>
                      <a:pt x="0" y="32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DFDF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Freeform 244"/>
              <p:cNvSpPr>
                <a:spLocks/>
              </p:cNvSpPr>
              <p:nvPr/>
            </p:nvSpPr>
            <p:spPr bwMode="auto">
              <a:xfrm>
                <a:off x="4301" y="2075"/>
                <a:ext cx="58" cy="36"/>
              </a:xfrm>
              <a:custGeom>
                <a:avLst/>
                <a:gdLst>
                  <a:gd name="T0" fmla="*/ 0 w 58"/>
                  <a:gd name="T1" fmla="*/ 36 h 36"/>
                  <a:gd name="T2" fmla="*/ 58 w 58"/>
                  <a:gd name="T3" fmla="*/ 4 h 36"/>
                  <a:gd name="T4" fmla="*/ 58 w 58"/>
                  <a:gd name="T5" fmla="*/ 0 h 36"/>
                  <a:gd name="T6" fmla="*/ 0 w 58"/>
                  <a:gd name="T7" fmla="*/ 32 h 36"/>
                  <a:gd name="T8" fmla="*/ 0 w 58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36">
                    <a:moveTo>
                      <a:pt x="0" y="36"/>
                    </a:moveTo>
                    <a:lnTo>
                      <a:pt x="58" y="4"/>
                    </a:lnTo>
                    <a:lnTo>
                      <a:pt x="58" y="0"/>
                    </a:lnTo>
                    <a:lnTo>
                      <a:pt x="0" y="32"/>
                    </a:lnTo>
                    <a:lnTo>
                      <a:pt x="0" y="36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245"/>
              <p:cNvSpPr>
                <a:spLocks/>
              </p:cNvSpPr>
              <p:nvPr/>
            </p:nvSpPr>
            <p:spPr bwMode="auto">
              <a:xfrm>
                <a:off x="4273" y="2090"/>
                <a:ext cx="28" cy="21"/>
              </a:xfrm>
              <a:custGeom>
                <a:avLst/>
                <a:gdLst>
                  <a:gd name="T0" fmla="*/ 28 w 28"/>
                  <a:gd name="T1" fmla="*/ 21 h 21"/>
                  <a:gd name="T2" fmla="*/ 28 w 28"/>
                  <a:gd name="T3" fmla="*/ 17 h 21"/>
                  <a:gd name="T4" fmla="*/ 0 w 28"/>
                  <a:gd name="T5" fmla="*/ 0 h 21"/>
                  <a:gd name="T6" fmla="*/ 0 w 28"/>
                  <a:gd name="T7" fmla="*/ 4 h 21"/>
                  <a:gd name="T8" fmla="*/ 28 w 28"/>
                  <a:gd name="T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1">
                    <a:moveTo>
                      <a:pt x="28" y="21"/>
                    </a:moveTo>
                    <a:lnTo>
                      <a:pt x="28" y="17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28" y="21"/>
                    </a:lnTo>
                    <a:close/>
                  </a:path>
                </a:pathLst>
              </a:custGeom>
              <a:solidFill>
                <a:srgbClr val="DFDF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Freeform 246"/>
              <p:cNvSpPr>
                <a:spLocks/>
              </p:cNvSpPr>
              <p:nvPr/>
            </p:nvSpPr>
            <p:spPr bwMode="auto">
              <a:xfrm>
                <a:off x="4273" y="2090"/>
                <a:ext cx="28" cy="21"/>
              </a:xfrm>
              <a:custGeom>
                <a:avLst/>
                <a:gdLst>
                  <a:gd name="T0" fmla="*/ 28 w 28"/>
                  <a:gd name="T1" fmla="*/ 21 h 21"/>
                  <a:gd name="T2" fmla="*/ 28 w 28"/>
                  <a:gd name="T3" fmla="*/ 17 h 21"/>
                  <a:gd name="T4" fmla="*/ 0 w 28"/>
                  <a:gd name="T5" fmla="*/ 0 h 21"/>
                  <a:gd name="T6" fmla="*/ 0 w 28"/>
                  <a:gd name="T7" fmla="*/ 4 h 21"/>
                  <a:gd name="T8" fmla="*/ 28 w 28"/>
                  <a:gd name="T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1">
                    <a:moveTo>
                      <a:pt x="28" y="21"/>
                    </a:moveTo>
                    <a:lnTo>
                      <a:pt x="28" y="17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28" y="21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Freeform 247"/>
              <p:cNvSpPr>
                <a:spLocks/>
              </p:cNvSpPr>
              <p:nvPr/>
            </p:nvSpPr>
            <p:spPr bwMode="auto">
              <a:xfrm>
                <a:off x="4290" y="2090"/>
                <a:ext cx="8" cy="8"/>
              </a:xfrm>
              <a:custGeom>
                <a:avLst/>
                <a:gdLst>
                  <a:gd name="T0" fmla="*/ 0 w 8"/>
                  <a:gd name="T1" fmla="*/ 0 h 8"/>
                  <a:gd name="T2" fmla="*/ 0 w 8"/>
                  <a:gd name="T3" fmla="*/ 4 h 8"/>
                  <a:gd name="T4" fmla="*/ 8 w 8"/>
                  <a:gd name="T5" fmla="*/ 8 h 8"/>
                  <a:gd name="T6" fmla="*/ 8 w 8"/>
                  <a:gd name="T7" fmla="*/ 4 h 8"/>
                  <a:gd name="T8" fmla="*/ 0 w 8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lnTo>
                      <a:pt x="0" y="4"/>
                    </a:lnTo>
                    <a:lnTo>
                      <a:pt x="8" y="8"/>
                    </a:lnTo>
                    <a:lnTo>
                      <a:pt x="8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3C3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Freeform 248"/>
              <p:cNvSpPr>
                <a:spLocks/>
              </p:cNvSpPr>
              <p:nvPr/>
            </p:nvSpPr>
            <p:spPr bwMode="auto">
              <a:xfrm>
                <a:off x="4290" y="2090"/>
                <a:ext cx="8" cy="8"/>
              </a:xfrm>
              <a:custGeom>
                <a:avLst/>
                <a:gdLst>
                  <a:gd name="T0" fmla="*/ 0 w 8"/>
                  <a:gd name="T1" fmla="*/ 0 h 8"/>
                  <a:gd name="T2" fmla="*/ 0 w 8"/>
                  <a:gd name="T3" fmla="*/ 4 h 8"/>
                  <a:gd name="T4" fmla="*/ 8 w 8"/>
                  <a:gd name="T5" fmla="*/ 8 h 8"/>
                  <a:gd name="T6" fmla="*/ 8 w 8"/>
                  <a:gd name="T7" fmla="*/ 4 h 8"/>
                  <a:gd name="T8" fmla="*/ 0 w 8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lnTo>
                      <a:pt x="0" y="4"/>
                    </a:lnTo>
                    <a:lnTo>
                      <a:pt x="8" y="8"/>
                    </a:lnTo>
                    <a:lnTo>
                      <a:pt x="8" y="4"/>
                    </a:lnTo>
                    <a:lnTo>
                      <a:pt x="0" y="0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Freeform 249"/>
              <p:cNvSpPr>
                <a:spLocks/>
              </p:cNvSpPr>
              <p:nvPr/>
            </p:nvSpPr>
            <p:spPr bwMode="auto">
              <a:xfrm>
                <a:off x="4298" y="2090"/>
                <a:ext cx="5" cy="8"/>
              </a:xfrm>
              <a:custGeom>
                <a:avLst/>
                <a:gdLst>
                  <a:gd name="T0" fmla="*/ 5 w 5"/>
                  <a:gd name="T1" fmla="*/ 0 h 8"/>
                  <a:gd name="T2" fmla="*/ 5 w 5"/>
                  <a:gd name="T3" fmla="*/ 4 h 8"/>
                  <a:gd name="T4" fmla="*/ 0 w 5"/>
                  <a:gd name="T5" fmla="*/ 8 h 8"/>
                  <a:gd name="T6" fmla="*/ 0 w 5"/>
                  <a:gd name="T7" fmla="*/ 4 h 8"/>
                  <a:gd name="T8" fmla="*/ 5 w 5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8">
                    <a:moveTo>
                      <a:pt x="5" y="0"/>
                    </a:moveTo>
                    <a:lnTo>
                      <a:pt x="5" y="4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3C3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Freeform 250"/>
              <p:cNvSpPr>
                <a:spLocks/>
              </p:cNvSpPr>
              <p:nvPr/>
            </p:nvSpPr>
            <p:spPr bwMode="auto">
              <a:xfrm>
                <a:off x="4298" y="2090"/>
                <a:ext cx="5" cy="8"/>
              </a:xfrm>
              <a:custGeom>
                <a:avLst/>
                <a:gdLst>
                  <a:gd name="T0" fmla="*/ 5 w 5"/>
                  <a:gd name="T1" fmla="*/ 0 h 8"/>
                  <a:gd name="T2" fmla="*/ 5 w 5"/>
                  <a:gd name="T3" fmla="*/ 4 h 8"/>
                  <a:gd name="T4" fmla="*/ 0 w 5"/>
                  <a:gd name="T5" fmla="*/ 8 h 8"/>
                  <a:gd name="T6" fmla="*/ 0 w 5"/>
                  <a:gd name="T7" fmla="*/ 4 h 8"/>
                  <a:gd name="T8" fmla="*/ 5 w 5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8">
                    <a:moveTo>
                      <a:pt x="5" y="0"/>
                    </a:moveTo>
                    <a:lnTo>
                      <a:pt x="5" y="4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5" y="0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251"/>
              <p:cNvSpPr>
                <a:spLocks/>
              </p:cNvSpPr>
              <p:nvPr/>
            </p:nvSpPr>
            <p:spPr bwMode="auto">
              <a:xfrm>
                <a:off x="4273" y="2038"/>
                <a:ext cx="46" cy="45"/>
              </a:xfrm>
              <a:custGeom>
                <a:avLst/>
                <a:gdLst>
                  <a:gd name="T0" fmla="*/ 23 w 46"/>
                  <a:gd name="T1" fmla="*/ 45 h 45"/>
                  <a:gd name="T2" fmla="*/ 27 w 46"/>
                  <a:gd name="T3" fmla="*/ 45 h 45"/>
                  <a:gd name="T4" fmla="*/ 32 w 46"/>
                  <a:gd name="T5" fmla="*/ 43 h 45"/>
                  <a:gd name="T6" fmla="*/ 36 w 46"/>
                  <a:gd name="T7" fmla="*/ 41 h 45"/>
                  <a:gd name="T8" fmla="*/ 38 w 46"/>
                  <a:gd name="T9" fmla="*/ 37 h 45"/>
                  <a:gd name="T10" fmla="*/ 42 w 46"/>
                  <a:gd name="T11" fmla="*/ 35 h 45"/>
                  <a:gd name="T12" fmla="*/ 44 w 46"/>
                  <a:gd name="T13" fmla="*/ 31 h 45"/>
                  <a:gd name="T14" fmla="*/ 46 w 46"/>
                  <a:gd name="T15" fmla="*/ 27 h 45"/>
                  <a:gd name="T16" fmla="*/ 46 w 46"/>
                  <a:gd name="T17" fmla="*/ 21 h 45"/>
                  <a:gd name="T18" fmla="*/ 46 w 46"/>
                  <a:gd name="T19" fmla="*/ 18 h 45"/>
                  <a:gd name="T20" fmla="*/ 44 w 46"/>
                  <a:gd name="T21" fmla="*/ 14 h 45"/>
                  <a:gd name="T22" fmla="*/ 42 w 46"/>
                  <a:gd name="T23" fmla="*/ 10 h 45"/>
                  <a:gd name="T24" fmla="*/ 38 w 46"/>
                  <a:gd name="T25" fmla="*/ 6 h 45"/>
                  <a:gd name="T26" fmla="*/ 36 w 46"/>
                  <a:gd name="T27" fmla="*/ 4 h 45"/>
                  <a:gd name="T28" fmla="*/ 32 w 46"/>
                  <a:gd name="T29" fmla="*/ 0 h 45"/>
                  <a:gd name="T30" fmla="*/ 27 w 46"/>
                  <a:gd name="T31" fmla="*/ 0 h 45"/>
                  <a:gd name="T32" fmla="*/ 23 w 46"/>
                  <a:gd name="T33" fmla="*/ 0 h 45"/>
                  <a:gd name="T34" fmla="*/ 19 w 46"/>
                  <a:gd name="T35" fmla="*/ 0 h 45"/>
                  <a:gd name="T36" fmla="*/ 15 w 46"/>
                  <a:gd name="T37" fmla="*/ 0 h 45"/>
                  <a:gd name="T38" fmla="*/ 11 w 46"/>
                  <a:gd name="T39" fmla="*/ 4 h 45"/>
                  <a:gd name="T40" fmla="*/ 7 w 46"/>
                  <a:gd name="T41" fmla="*/ 6 h 45"/>
                  <a:gd name="T42" fmla="*/ 4 w 46"/>
                  <a:gd name="T43" fmla="*/ 10 h 45"/>
                  <a:gd name="T44" fmla="*/ 2 w 46"/>
                  <a:gd name="T45" fmla="*/ 14 h 45"/>
                  <a:gd name="T46" fmla="*/ 2 w 46"/>
                  <a:gd name="T47" fmla="*/ 18 h 45"/>
                  <a:gd name="T48" fmla="*/ 0 w 46"/>
                  <a:gd name="T49" fmla="*/ 21 h 45"/>
                  <a:gd name="T50" fmla="*/ 2 w 46"/>
                  <a:gd name="T51" fmla="*/ 27 h 45"/>
                  <a:gd name="T52" fmla="*/ 2 w 46"/>
                  <a:gd name="T53" fmla="*/ 31 h 45"/>
                  <a:gd name="T54" fmla="*/ 4 w 46"/>
                  <a:gd name="T55" fmla="*/ 35 h 45"/>
                  <a:gd name="T56" fmla="*/ 7 w 46"/>
                  <a:gd name="T57" fmla="*/ 37 h 45"/>
                  <a:gd name="T58" fmla="*/ 11 w 46"/>
                  <a:gd name="T59" fmla="*/ 41 h 45"/>
                  <a:gd name="T60" fmla="*/ 15 w 46"/>
                  <a:gd name="T61" fmla="*/ 43 h 45"/>
                  <a:gd name="T62" fmla="*/ 19 w 46"/>
                  <a:gd name="T63" fmla="*/ 45 h 45"/>
                  <a:gd name="T64" fmla="*/ 23 w 46"/>
                  <a:gd name="T6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6" h="45">
                    <a:moveTo>
                      <a:pt x="23" y="45"/>
                    </a:moveTo>
                    <a:lnTo>
                      <a:pt x="27" y="45"/>
                    </a:lnTo>
                    <a:lnTo>
                      <a:pt x="32" y="43"/>
                    </a:lnTo>
                    <a:lnTo>
                      <a:pt x="36" y="41"/>
                    </a:lnTo>
                    <a:lnTo>
                      <a:pt x="38" y="37"/>
                    </a:lnTo>
                    <a:lnTo>
                      <a:pt x="42" y="35"/>
                    </a:lnTo>
                    <a:lnTo>
                      <a:pt x="44" y="31"/>
                    </a:lnTo>
                    <a:lnTo>
                      <a:pt x="46" y="27"/>
                    </a:lnTo>
                    <a:lnTo>
                      <a:pt x="46" y="21"/>
                    </a:lnTo>
                    <a:lnTo>
                      <a:pt x="46" y="18"/>
                    </a:lnTo>
                    <a:lnTo>
                      <a:pt x="44" y="14"/>
                    </a:lnTo>
                    <a:lnTo>
                      <a:pt x="42" y="10"/>
                    </a:lnTo>
                    <a:lnTo>
                      <a:pt x="38" y="6"/>
                    </a:lnTo>
                    <a:lnTo>
                      <a:pt x="36" y="4"/>
                    </a:lnTo>
                    <a:lnTo>
                      <a:pt x="32" y="0"/>
                    </a:lnTo>
                    <a:lnTo>
                      <a:pt x="27" y="0"/>
                    </a:lnTo>
                    <a:lnTo>
                      <a:pt x="23" y="0"/>
                    </a:lnTo>
                    <a:lnTo>
                      <a:pt x="19" y="0"/>
                    </a:lnTo>
                    <a:lnTo>
                      <a:pt x="15" y="0"/>
                    </a:lnTo>
                    <a:lnTo>
                      <a:pt x="11" y="4"/>
                    </a:lnTo>
                    <a:lnTo>
                      <a:pt x="7" y="6"/>
                    </a:lnTo>
                    <a:lnTo>
                      <a:pt x="4" y="10"/>
                    </a:lnTo>
                    <a:lnTo>
                      <a:pt x="2" y="14"/>
                    </a:lnTo>
                    <a:lnTo>
                      <a:pt x="2" y="18"/>
                    </a:lnTo>
                    <a:lnTo>
                      <a:pt x="0" y="21"/>
                    </a:lnTo>
                    <a:lnTo>
                      <a:pt x="2" y="27"/>
                    </a:lnTo>
                    <a:lnTo>
                      <a:pt x="2" y="31"/>
                    </a:lnTo>
                    <a:lnTo>
                      <a:pt x="4" y="35"/>
                    </a:lnTo>
                    <a:lnTo>
                      <a:pt x="7" y="37"/>
                    </a:lnTo>
                    <a:lnTo>
                      <a:pt x="11" y="41"/>
                    </a:lnTo>
                    <a:lnTo>
                      <a:pt x="15" y="43"/>
                    </a:lnTo>
                    <a:lnTo>
                      <a:pt x="19" y="45"/>
                    </a:lnTo>
                    <a:lnTo>
                      <a:pt x="23" y="4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252"/>
              <p:cNvSpPr>
                <a:spLocks/>
              </p:cNvSpPr>
              <p:nvPr/>
            </p:nvSpPr>
            <p:spPr bwMode="auto">
              <a:xfrm>
                <a:off x="4273" y="2038"/>
                <a:ext cx="46" cy="45"/>
              </a:xfrm>
              <a:custGeom>
                <a:avLst/>
                <a:gdLst>
                  <a:gd name="T0" fmla="*/ 23 w 46"/>
                  <a:gd name="T1" fmla="*/ 45 h 45"/>
                  <a:gd name="T2" fmla="*/ 27 w 46"/>
                  <a:gd name="T3" fmla="*/ 45 h 45"/>
                  <a:gd name="T4" fmla="*/ 32 w 46"/>
                  <a:gd name="T5" fmla="*/ 43 h 45"/>
                  <a:gd name="T6" fmla="*/ 36 w 46"/>
                  <a:gd name="T7" fmla="*/ 41 h 45"/>
                  <a:gd name="T8" fmla="*/ 38 w 46"/>
                  <a:gd name="T9" fmla="*/ 37 h 45"/>
                  <a:gd name="T10" fmla="*/ 42 w 46"/>
                  <a:gd name="T11" fmla="*/ 35 h 45"/>
                  <a:gd name="T12" fmla="*/ 44 w 46"/>
                  <a:gd name="T13" fmla="*/ 31 h 45"/>
                  <a:gd name="T14" fmla="*/ 46 w 46"/>
                  <a:gd name="T15" fmla="*/ 27 h 45"/>
                  <a:gd name="T16" fmla="*/ 46 w 46"/>
                  <a:gd name="T17" fmla="*/ 21 h 45"/>
                  <a:gd name="T18" fmla="*/ 46 w 46"/>
                  <a:gd name="T19" fmla="*/ 18 h 45"/>
                  <a:gd name="T20" fmla="*/ 44 w 46"/>
                  <a:gd name="T21" fmla="*/ 14 h 45"/>
                  <a:gd name="T22" fmla="*/ 42 w 46"/>
                  <a:gd name="T23" fmla="*/ 10 h 45"/>
                  <a:gd name="T24" fmla="*/ 38 w 46"/>
                  <a:gd name="T25" fmla="*/ 6 h 45"/>
                  <a:gd name="T26" fmla="*/ 36 w 46"/>
                  <a:gd name="T27" fmla="*/ 4 h 45"/>
                  <a:gd name="T28" fmla="*/ 32 w 46"/>
                  <a:gd name="T29" fmla="*/ 0 h 45"/>
                  <a:gd name="T30" fmla="*/ 27 w 46"/>
                  <a:gd name="T31" fmla="*/ 0 h 45"/>
                  <a:gd name="T32" fmla="*/ 23 w 46"/>
                  <a:gd name="T33" fmla="*/ 0 h 45"/>
                  <a:gd name="T34" fmla="*/ 19 w 46"/>
                  <a:gd name="T35" fmla="*/ 0 h 45"/>
                  <a:gd name="T36" fmla="*/ 15 w 46"/>
                  <a:gd name="T37" fmla="*/ 0 h 45"/>
                  <a:gd name="T38" fmla="*/ 11 w 46"/>
                  <a:gd name="T39" fmla="*/ 4 h 45"/>
                  <a:gd name="T40" fmla="*/ 7 w 46"/>
                  <a:gd name="T41" fmla="*/ 6 h 45"/>
                  <a:gd name="T42" fmla="*/ 4 w 46"/>
                  <a:gd name="T43" fmla="*/ 10 h 45"/>
                  <a:gd name="T44" fmla="*/ 2 w 46"/>
                  <a:gd name="T45" fmla="*/ 14 h 45"/>
                  <a:gd name="T46" fmla="*/ 2 w 46"/>
                  <a:gd name="T47" fmla="*/ 18 h 45"/>
                  <a:gd name="T48" fmla="*/ 0 w 46"/>
                  <a:gd name="T49" fmla="*/ 21 h 45"/>
                  <a:gd name="T50" fmla="*/ 2 w 46"/>
                  <a:gd name="T51" fmla="*/ 27 h 45"/>
                  <a:gd name="T52" fmla="*/ 2 w 46"/>
                  <a:gd name="T53" fmla="*/ 31 h 45"/>
                  <a:gd name="T54" fmla="*/ 4 w 46"/>
                  <a:gd name="T55" fmla="*/ 35 h 45"/>
                  <a:gd name="T56" fmla="*/ 7 w 46"/>
                  <a:gd name="T57" fmla="*/ 37 h 45"/>
                  <a:gd name="T58" fmla="*/ 11 w 46"/>
                  <a:gd name="T59" fmla="*/ 41 h 45"/>
                  <a:gd name="T60" fmla="*/ 15 w 46"/>
                  <a:gd name="T61" fmla="*/ 43 h 45"/>
                  <a:gd name="T62" fmla="*/ 19 w 46"/>
                  <a:gd name="T63" fmla="*/ 45 h 45"/>
                  <a:gd name="T64" fmla="*/ 23 w 46"/>
                  <a:gd name="T6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6" h="45">
                    <a:moveTo>
                      <a:pt x="23" y="45"/>
                    </a:moveTo>
                    <a:lnTo>
                      <a:pt x="27" y="45"/>
                    </a:lnTo>
                    <a:lnTo>
                      <a:pt x="32" y="43"/>
                    </a:lnTo>
                    <a:lnTo>
                      <a:pt x="36" y="41"/>
                    </a:lnTo>
                    <a:lnTo>
                      <a:pt x="38" y="37"/>
                    </a:lnTo>
                    <a:lnTo>
                      <a:pt x="42" y="35"/>
                    </a:lnTo>
                    <a:lnTo>
                      <a:pt x="44" y="31"/>
                    </a:lnTo>
                    <a:lnTo>
                      <a:pt x="46" y="27"/>
                    </a:lnTo>
                    <a:lnTo>
                      <a:pt x="46" y="21"/>
                    </a:lnTo>
                    <a:lnTo>
                      <a:pt x="46" y="18"/>
                    </a:lnTo>
                    <a:lnTo>
                      <a:pt x="44" y="14"/>
                    </a:lnTo>
                    <a:lnTo>
                      <a:pt x="42" y="10"/>
                    </a:lnTo>
                    <a:lnTo>
                      <a:pt x="38" y="6"/>
                    </a:lnTo>
                    <a:lnTo>
                      <a:pt x="36" y="4"/>
                    </a:lnTo>
                    <a:lnTo>
                      <a:pt x="32" y="0"/>
                    </a:lnTo>
                    <a:lnTo>
                      <a:pt x="27" y="0"/>
                    </a:lnTo>
                    <a:lnTo>
                      <a:pt x="23" y="0"/>
                    </a:lnTo>
                    <a:lnTo>
                      <a:pt x="19" y="0"/>
                    </a:lnTo>
                    <a:lnTo>
                      <a:pt x="15" y="0"/>
                    </a:lnTo>
                    <a:lnTo>
                      <a:pt x="11" y="4"/>
                    </a:lnTo>
                    <a:lnTo>
                      <a:pt x="7" y="6"/>
                    </a:lnTo>
                    <a:lnTo>
                      <a:pt x="4" y="10"/>
                    </a:lnTo>
                    <a:lnTo>
                      <a:pt x="2" y="14"/>
                    </a:lnTo>
                    <a:lnTo>
                      <a:pt x="2" y="18"/>
                    </a:lnTo>
                    <a:lnTo>
                      <a:pt x="0" y="21"/>
                    </a:lnTo>
                    <a:lnTo>
                      <a:pt x="2" y="27"/>
                    </a:lnTo>
                    <a:lnTo>
                      <a:pt x="2" y="31"/>
                    </a:lnTo>
                    <a:lnTo>
                      <a:pt x="4" y="35"/>
                    </a:lnTo>
                    <a:lnTo>
                      <a:pt x="7" y="37"/>
                    </a:lnTo>
                    <a:lnTo>
                      <a:pt x="11" y="41"/>
                    </a:lnTo>
                    <a:lnTo>
                      <a:pt x="15" y="43"/>
                    </a:lnTo>
                    <a:lnTo>
                      <a:pt x="19" y="45"/>
                    </a:lnTo>
                    <a:lnTo>
                      <a:pt x="23" y="45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Freeform 253"/>
              <p:cNvSpPr>
                <a:spLocks/>
              </p:cNvSpPr>
              <p:nvPr/>
            </p:nvSpPr>
            <p:spPr bwMode="auto">
              <a:xfrm>
                <a:off x="4277" y="2040"/>
                <a:ext cx="38" cy="39"/>
              </a:xfrm>
              <a:custGeom>
                <a:avLst/>
                <a:gdLst>
                  <a:gd name="T0" fmla="*/ 19 w 38"/>
                  <a:gd name="T1" fmla="*/ 39 h 39"/>
                  <a:gd name="T2" fmla="*/ 23 w 38"/>
                  <a:gd name="T3" fmla="*/ 39 h 39"/>
                  <a:gd name="T4" fmla="*/ 26 w 38"/>
                  <a:gd name="T5" fmla="*/ 37 h 39"/>
                  <a:gd name="T6" fmla="*/ 30 w 38"/>
                  <a:gd name="T7" fmla="*/ 35 h 39"/>
                  <a:gd name="T8" fmla="*/ 32 w 38"/>
                  <a:gd name="T9" fmla="*/ 33 h 39"/>
                  <a:gd name="T10" fmla="*/ 34 w 38"/>
                  <a:gd name="T11" fmla="*/ 31 h 39"/>
                  <a:gd name="T12" fmla="*/ 36 w 38"/>
                  <a:gd name="T13" fmla="*/ 27 h 39"/>
                  <a:gd name="T14" fmla="*/ 38 w 38"/>
                  <a:gd name="T15" fmla="*/ 23 h 39"/>
                  <a:gd name="T16" fmla="*/ 38 w 38"/>
                  <a:gd name="T17" fmla="*/ 19 h 39"/>
                  <a:gd name="T18" fmla="*/ 38 w 38"/>
                  <a:gd name="T19" fmla="*/ 16 h 39"/>
                  <a:gd name="T20" fmla="*/ 36 w 38"/>
                  <a:gd name="T21" fmla="*/ 12 h 39"/>
                  <a:gd name="T22" fmla="*/ 34 w 38"/>
                  <a:gd name="T23" fmla="*/ 10 h 39"/>
                  <a:gd name="T24" fmla="*/ 32 w 38"/>
                  <a:gd name="T25" fmla="*/ 6 h 39"/>
                  <a:gd name="T26" fmla="*/ 30 w 38"/>
                  <a:gd name="T27" fmla="*/ 4 h 39"/>
                  <a:gd name="T28" fmla="*/ 26 w 38"/>
                  <a:gd name="T29" fmla="*/ 2 h 39"/>
                  <a:gd name="T30" fmla="*/ 23 w 38"/>
                  <a:gd name="T31" fmla="*/ 2 h 39"/>
                  <a:gd name="T32" fmla="*/ 19 w 38"/>
                  <a:gd name="T33" fmla="*/ 0 h 39"/>
                  <a:gd name="T34" fmla="*/ 15 w 38"/>
                  <a:gd name="T35" fmla="*/ 2 h 39"/>
                  <a:gd name="T36" fmla="*/ 11 w 38"/>
                  <a:gd name="T37" fmla="*/ 2 h 39"/>
                  <a:gd name="T38" fmla="*/ 9 w 38"/>
                  <a:gd name="T39" fmla="*/ 4 h 39"/>
                  <a:gd name="T40" fmla="*/ 5 w 38"/>
                  <a:gd name="T41" fmla="*/ 6 h 39"/>
                  <a:gd name="T42" fmla="*/ 3 w 38"/>
                  <a:gd name="T43" fmla="*/ 10 h 39"/>
                  <a:gd name="T44" fmla="*/ 1 w 38"/>
                  <a:gd name="T45" fmla="*/ 12 h 39"/>
                  <a:gd name="T46" fmla="*/ 1 w 38"/>
                  <a:gd name="T47" fmla="*/ 16 h 39"/>
                  <a:gd name="T48" fmla="*/ 0 w 38"/>
                  <a:gd name="T49" fmla="*/ 19 h 39"/>
                  <a:gd name="T50" fmla="*/ 1 w 38"/>
                  <a:gd name="T51" fmla="*/ 23 h 39"/>
                  <a:gd name="T52" fmla="*/ 1 w 38"/>
                  <a:gd name="T53" fmla="*/ 27 h 39"/>
                  <a:gd name="T54" fmla="*/ 3 w 38"/>
                  <a:gd name="T55" fmla="*/ 31 h 39"/>
                  <a:gd name="T56" fmla="*/ 5 w 38"/>
                  <a:gd name="T57" fmla="*/ 33 h 39"/>
                  <a:gd name="T58" fmla="*/ 9 w 38"/>
                  <a:gd name="T59" fmla="*/ 35 h 39"/>
                  <a:gd name="T60" fmla="*/ 11 w 38"/>
                  <a:gd name="T61" fmla="*/ 37 h 39"/>
                  <a:gd name="T62" fmla="*/ 15 w 38"/>
                  <a:gd name="T63" fmla="*/ 39 h 39"/>
                  <a:gd name="T64" fmla="*/ 19 w 38"/>
                  <a:gd name="T65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8" h="39">
                    <a:moveTo>
                      <a:pt x="19" y="39"/>
                    </a:moveTo>
                    <a:lnTo>
                      <a:pt x="23" y="39"/>
                    </a:lnTo>
                    <a:lnTo>
                      <a:pt x="26" y="37"/>
                    </a:lnTo>
                    <a:lnTo>
                      <a:pt x="30" y="35"/>
                    </a:lnTo>
                    <a:lnTo>
                      <a:pt x="32" y="33"/>
                    </a:lnTo>
                    <a:lnTo>
                      <a:pt x="34" y="31"/>
                    </a:lnTo>
                    <a:lnTo>
                      <a:pt x="36" y="27"/>
                    </a:lnTo>
                    <a:lnTo>
                      <a:pt x="38" y="23"/>
                    </a:lnTo>
                    <a:lnTo>
                      <a:pt x="38" y="19"/>
                    </a:lnTo>
                    <a:lnTo>
                      <a:pt x="38" y="16"/>
                    </a:lnTo>
                    <a:lnTo>
                      <a:pt x="36" y="12"/>
                    </a:lnTo>
                    <a:lnTo>
                      <a:pt x="34" y="10"/>
                    </a:lnTo>
                    <a:lnTo>
                      <a:pt x="32" y="6"/>
                    </a:lnTo>
                    <a:lnTo>
                      <a:pt x="30" y="4"/>
                    </a:lnTo>
                    <a:lnTo>
                      <a:pt x="26" y="2"/>
                    </a:lnTo>
                    <a:lnTo>
                      <a:pt x="23" y="2"/>
                    </a:lnTo>
                    <a:lnTo>
                      <a:pt x="19" y="0"/>
                    </a:lnTo>
                    <a:lnTo>
                      <a:pt x="15" y="2"/>
                    </a:lnTo>
                    <a:lnTo>
                      <a:pt x="11" y="2"/>
                    </a:lnTo>
                    <a:lnTo>
                      <a:pt x="9" y="4"/>
                    </a:lnTo>
                    <a:lnTo>
                      <a:pt x="5" y="6"/>
                    </a:lnTo>
                    <a:lnTo>
                      <a:pt x="3" y="10"/>
                    </a:lnTo>
                    <a:lnTo>
                      <a:pt x="1" y="12"/>
                    </a:lnTo>
                    <a:lnTo>
                      <a:pt x="1" y="16"/>
                    </a:lnTo>
                    <a:lnTo>
                      <a:pt x="0" y="19"/>
                    </a:lnTo>
                    <a:lnTo>
                      <a:pt x="1" y="23"/>
                    </a:lnTo>
                    <a:lnTo>
                      <a:pt x="1" y="27"/>
                    </a:lnTo>
                    <a:lnTo>
                      <a:pt x="3" y="31"/>
                    </a:lnTo>
                    <a:lnTo>
                      <a:pt x="5" y="33"/>
                    </a:lnTo>
                    <a:lnTo>
                      <a:pt x="9" y="35"/>
                    </a:lnTo>
                    <a:lnTo>
                      <a:pt x="11" y="37"/>
                    </a:lnTo>
                    <a:lnTo>
                      <a:pt x="15" y="39"/>
                    </a:lnTo>
                    <a:lnTo>
                      <a:pt x="19" y="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254"/>
              <p:cNvSpPr>
                <a:spLocks/>
              </p:cNvSpPr>
              <p:nvPr/>
            </p:nvSpPr>
            <p:spPr bwMode="auto">
              <a:xfrm>
                <a:off x="4277" y="2040"/>
                <a:ext cx="38" cy="39"/>
              </a:xfrm>
              <a:custGeom>
                <a:avLst/>
                <a:gdLst>
                  <a:gd name="T0" fmla="*/ 19 w 38"/>
                  <a:gd name="T1" fmla="*/ 39 h 39"/>
                  <a:gd name="T2" fmla="*/ 23 w 38"/>
                  <a:gd name="T3" fmla="*/ 39 h 39"/>
                  <a:gd name="T4" fmla="*/ 26 w 38"/>
                  <a:gd name="T5" fmla="*/ 37 h 39"/>
                  <a:gd name="T6" fmla="*/ 30 w 38"/>
                  <a:gd name="T7" fmla="*/ 35 h 39"/>
                  <a:gd name="T8" fmla="*/ 32 w 38"/>
                  <a:gd name="T9" fmla="*/ 33 h 39"/>
                  <a:gd name="T10" fmla="*/ 34 w 38"/>
                  <a:gd name="T11" fmla="*/ 31 h 39"/>
                  <a:gd name="T12" fmla="*/ 36 w 38"/>
                  <a:gd name="T13" fmla="*/ 27 h 39"/>
                  <a:gd name="T14" fmla="*/ 38 w 38"/>
                  <a:gd name="T15" fmla="*/ 23 h 39"/>
                  <a:gd name="T16" fmla="*/ 38 w 38"/>
                  <a:gd name="T17" fmla="*/ 19 h 39"/>
                  <a:gd name="T18" fmla="*/ 38 w 38"/>
                  <a:gd name="T19" fmla="*/ 16 h 39"/>
                  <a:gd name="T20" fmla="*/ 36 w 38"/>
                  <a:gd name="T21" fmla="*/ 12 h 39"/>
                  <a:gd name="T22" fmla="*/ 34 w 38"/>
                  <a:gd name="T23" fmla="*/ 10 h 39"/>
                  <a:gd name="T24" fmla="*/ 32 w 38"/>
                  <a:gd name="T25" fmla="*/ 6 h 39"/>
                  <a:gd name="T26" fmla="*/ 30 w 38"/>
                  <a:gd name="T27" fmla="*/ 4 h 39"/>
                  <a:gd name="T28" fmla="*/ 26 w 38"/>
                  <a:gd name="T29" fmla="*/ 2 h 39"/>
                  <a:gd name="T30" fmla="*/ 23 w 38"/>
                  <a:gd name="T31" fmla="*/ 2 h 39"/>
                  <a:gd name="T32" fmla="*/ 19 w 38"/>
                  <a:gd name="T33" fmla="*/ 0 h 39"/>
                  <a:gd name="T34" fmla="*/ 15 w 38"/>
                  <a:gd name="T35" fmla="*/ 2 h 39"/>
                  <a:gd name="T36" fmla="*/ 11 w 38"/>
                  <a:gd name="T37" fmla="*/ 2 h 39"/>
                  <a:gd name="T38" fmla="*/ 9 w 38"/>
                  <a:gd name="T39" fmla="*/ 4 h 39"/>
                  <a:gd name="T40" fmla="*/ 5 w 38"/>
                  <a:gd name="T41" fmla="*/ 6 h 39"/>
                  <a:gd name="T42" fmla="*/ 3 w 38"/>
                  <a:gd name="T43" fmla="*/ 10 h 39"/>
                  <a:gd name="T44" fmla="*/ 1 w 38"/>
                  <a:gd name="T45" fmla="*/ 12 h 39"/>
                  <a:gd name="T46" fmla="*/ 1 w 38"/>
                  <a:gd name="T47" fmla="*/ 16 h 39"/>
                  <a:gd name="T48" fmla="*/ 0 w 38"/>
                  <a:gd name="T49" fmla="*/ 19 h 39"/>
                  <a:gd name="T50" fmla="*/ 1 w 38"/>
                  <a:gd name="T51" fmla="*/ 23 h 39"/>
                  <a:gd name="T52" fmla="*/ 1 w 38"/>
                  <a:gd name="T53" fmla="*/ 27 h 39"/>
                  <a:gd name="T54" fmla="*/ 3 w 38"/>
                  <a:gd name="T55" fmla="*/ 31 h 39"/>
                  <a:gd name="T56" fmla="*/ 5 w 38"/>
                  <a:gd name="T57" fmla="*/ 33 h 39"/>
                  <a:gd name="T58" fmla="*/ 9 w 38"/>
                  <a:gd name="T59" fmla="*/ 35 h 39"/>
                  <a:gd name="T60" fmla="*/ 11 w 38"/>
                  <a:gd name="T61" fmla="*/ 37 h 39"/>
                  <a:gd name="T62" fmla="*/ 15 w 38"/>
                  <a:gd name="T63" fmla="*/ 39 h 39"/>
                  <a:gd name="T64" fmla="*/ 19 w 38"/>
                  <a:gd name="T65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8" h="39">
                    <a:moveTo>
                      <a:pt x="19" y="39"/>
                    </a:moveTo>
                    <a:lnTo>
                      <a:pt x="23" y="39"/>
                    </a:lnTo>
                    <a:lnTo>
                      <a:pt x="26" y="37"/>
                    </a:lnTo>
                    <a:lnTo>
                      <a:pt x="30" y="35"/>
                    </a:lnTo>
                    <a:lnTo>
                      <a:pt x="32" y="33"/>
                    </a:lnTo>
                    <a:lnTo>
                      <a:pt x="34" y="31"/>
                    </a:lnTo>
                    <a:lnTo>
                      <a:pt x="36" y="27"/>
                    </a:lnTo>
                    <a:lnTo>
                      <a:pt x="38" y="23"/>
                    </a:lnTo>
                    <a:lnTo>
                      <a:pt x="38" y="19"/>
                    </a:lnTo>
                    <a:lnTo>
                      <a:pt x="38" y="16"/>
                    </a:lnTo>
                    <a:lnTo>
                      <a:pt x="36" y="12"/>
                    </a:lnTo>
                    <a:lnTo>
                      <a:pt x="34" y="10"/>
                    </a:lnTo>
                    <a:lnTo>
                      <a:pt x="32" y="6"/>
                    </a:lnTo>
                    <a:lnTo>
                      <a:pt x="30" y="4"/>
                    </a:lnTo>
                    <a:lnTo>
                      <a:pt x="26" y="2"/>
                    </a:lnTo>
                    <a:lnTo>
                      <a:pt x="23" y="2"/>
                    </a:lnTo>
                    <a:lnTo>
                      <a:pt x="19" y="0"/>
                    </a:lnTo>
                    <a:lnTo>
                      <a:pt x="15" y="2"/>
                    </a:lnTo>
                    <a:lnTo>
                      <a:pt x="11" y="2"/>
                    </a:lnTo>
                    <a:lnTo>
                      <a:pt x="9" y="4"/>
                    </a:lnTo>
                    <a:lnTo>
                      <a:pt x="5" y="6"/>
                    </a:lnTo>
                    <a:lnTo>
                      <a:pt x="3" y="10"/>
                    </a:lnTo>
                    <a:lnTo>
                      <a:pt x="1" y="12"/>
                    </a:lnTo>
                    <a:lnTo>
                      <a:pt x="1" y="16"/>
                    </a:lnTo>
                    <a:lnTo>
                      <a:pt x="0" y="19"/>
                    </a:lnTo>
                    <a:lnTo>
                      <a:pt x="1" y="23"/>
                    </a:lnTo>
                    <a:lnTo>
                      <a:pt x="1" y="27"/>
                    </a:lnTo>
                    <a:lnTo>
                      <a:pt x="3" y="31"/>
                    </a:lnTo>
                    <a:lnTo>
                      <a:pt x="5" y="33"/>
                    </a:lnTo>
                    <a:lnTo>
                      <a:pt x="9" y="35"/>
                    </a:lnTo>
                    <a:lnTo>
                      <a:pt x="11" y="37"/>
                    </a:lnTo>
                    <a:lnTo>
                      <a:pt x="15" y="39"/>
                    </a:lnTo>
                    <a:lnTo>
                      <a:pt x="19" y="39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Line 255"/>
              <p:cNvSpPr>
                <a:spLocks noChangeShapeType="1"/>
              </p:cNvSpPr>
              <p:nvPr/>
            </p:nvSpPr>
            <p:spPr bwMode="auto">
              <a:xfrm>
                <a:off x="4296" y="2042"/>
                <a:ext cx="1" cy="17"/>
              </a:xfrm>
              <a:prstGeom prst="line">
                <a:avLst/>
              </a:prstGeom>
              <a:noFill/>
              <a:ln w="6350">
                <a:solidFill>
                  <a:srgbClr val="1F1A1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Line 256"/>
              <p:cNvSpPr>
                <a:spLocks noChangeShapeType="1"/>
              </p:cNvSpPr>
              <p:nvPr/>
            </p:nvSpPr>
            <p:spPr bwMode="auto">
              <a:xfrm flipV="1">
                <a:off x="4280" y="2059"/>
                <a:ext cx="16" cy="10"/>
              </a:xfrm>
              <a:prstGeom prst="line">
                <a:avLst/>
              </a:prstGeom>
              <a:noFill/>
              <a:ln w="6350">
                <a:solidFill>
                  <a:srgbClr val="1F1A1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Line 257"/>
              <p:cNvSpPr>
                <a:spLocks noChangeShapeType="1"/>
              </p:cNvSpPr>
              <p:nvPr/>
            </p:nvSpPr>
            <p:spPr bwMode="auto">
              <a:xfrm flipH="1" flipV="1">
                <a:off x="4296" y="2059"/>
                <a:ext cx="15" cy="10"/>
              </a:xfrm>
              <a:prstGeom prst="line">
                <a:avLst/>
              </a:prstGeom>
              <a:noFill/>
              <a:ln w="6350">
                <a:solidFill>
                  <a:srgbClr val="1F1A1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Freeform 258"/>
              <p:cNvSpPr>
                <a:spLocks/>
              </p:cNvSpPr>
              <p:nvPr/>
            </p:nvSpPr>
            <p:spPr bwMode="auto">
              <a:xfrm>
                <a:off x="4298" y="2081"/>
                <a:ext cx="5" cy="13"/>
              </a:xfrm>
              <a:custGeom>
                <a:avLst/>
                <a:gdLst>
                  <a:gd name="T0" fmla="*/ 0 w 5"/>
                  <a:gd name="T1" fmla="*/ 0 h 13"/>
                  <a:gd name="T2" fmla="*/ 5 w 5"/>
                  <a:gd name="T3" fmla="*/ 9 h 13"/>
                  <a:gd name="T4" fmla="*/ 0 w 5"/>
                  <a:gd name="T5" fmla="*/ 13 h 13"/>
                  <a:gd name="T6" fmla="*/ 0 w 5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13">
                    <a:moveTo>
                      <a:pt x="0" y="0"/>
                    </a:moveTo>
                    <a:lnTo>
                      <a:pt x="5" y="9"/>
                    </a:lnTo>
                    <a:lnTo>
                      <a:pt x="0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DF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Freeform 259"/>
              <p:cNvSpPr>
                <a:spLocks/>
              </p:cNvSpPr>
              <p:nvPr/>
            </p:nvSpPr>
            <p:spPr bwMode="auto">
              <a:xfrm>
                <a:off x="4298" y="2081"/>
                <a:ext cx="5" cy="13"/>
              </a:xfrm>
              <a:custGeom>
                <a:avLst/>
                <a:gdLst>
                  <a:gd name="T0" fmla="*/ 0 w 5"/>
                  <a:gd name="T1" fmla="*/ 0 h 13"/>
                  <a:gd name="T2" fmla="*/ 5 w 5"/>
                  <a:gd name="T3" fmla="*/ 9 h 13"/>
                  <a:gd name="T4" fmla="*/ 0 w 5"/>
                  <a:gd name="T5" fmla="*/ 13 h 13"/>
                  <a:gd name="T6" fmla="*/ 0 w 5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13">
                    <a:moveTo>
                      <a:pt x="0" y="0"/>
                    </a:moveTo>
                    <a:lnTo>
                      <a:pt x="5" y="9"/>
                    </a:lnTo>
                    <a:lnTo>
                      <a:pt x="0" y="13"/>
                    </a:ln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" name="Freeform 260"/>
              <p:cNvSpPr>
                <a:spLocks/>
              </p:cNvSpPr>
              <p:nvPr/>
            </p:nvSpPr>
            <p:spPr bwMode="auto">
              <a:xfrm>
                <a:off x="4290" y="2081"/>
                <a:ext cx="8" cy="13"/>
              </a:xfrm>
              <a:custGeom>
                <a:avLst/>
                <a:gdLst>
                  <a:gd name="T0" fmla="*/ 0 w 8"/>
                  <a:gd name="T1" fmla="*/ 9 h 13"/>
                  <a:gd name="T2" fmla="*/ 8 w 8"/>
                  <a:gd name="T3" fmla="*/ 0 h 13"/>
                  <a:gd name="T4" fmla="*/ 8 w 8"/>
                  <a:gd name="T5" fmla="*/ 13 h 13"/>
                  <a:gd name="T6" fmla="*/ 0 w 8"/>
                  <a:gd name="T7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3">
                    <a:moveTo>
                      <a:pt x="0" y="9"/>
                    </a:moveTo>
                    <a:lnTo>
                      <a:pt x="8" y="0"/>
                    </a:lnTo>
                    <a:lnTo>
                      <a:pt x="8" y="13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DFDF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Freeform 261"/>
              <p:cNvSpPr>
                <a:spLocks/>
              </p:cNvSpPr>
              <p:nvPr/>
            </p:nvSpPr>
            <p:spPr bwMode="auto">
              <a:xfrm>
                <a:off x="4290" y="2081"/>
                <a:ext cx="8" cy="13"/>
              </a:xfrm>
              <a:custGeom>
                <a:avLst/>
                <a:gdLst>
                  <a:gd name="T0" fmla="*/ 0 w 8"/>
                  <a:gd name="T1" fmla="*/ 9 h 13"/>
                  <a:gd name="T2" fmla="*/ 8 w 8"/>
                  <a:gd name="T3" fmla="*/ 0 h 13"/>
                  <a:gd name="T4" fmla="*/ 8 w 8"/>
                  <a:gd name="T5" fmla="*/ 13 h 13"/>
                  <a:gd name="T6" fmla="*/ 0 w 8"/>
                  <a:gd name="T7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3">
                    <a:moveTo>
                      <a:pt x="0" y="9"/>
                    </a:moveTo>
                    <a:lnTo>
                      <a:pt x="8" y="0"/>
                    </a:lnTo>
                    <a:lnTo>
                      <a:pt x="8" y="13"/>
                    </a:lnTo>
                    <a:lnTo>
                      <a:pt x="0" y="9"/>
                    </a:lnTo>
                  </a:path>
                </a:pathLst>
              </a:custGeom>
              <a:noFill/>
              <a:ln w="6350">
                <a:solidFill>
                  <a:srgbClr val="1F1A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63" name="Text Box 262"/>
          <p:cNvSpPr txBox="1">
            <a:spLocks noChangeArrowheads="1"/>
          </p:cNvSpPr>
          <p:nvPr/>
        </p:nvSpPr>
        <p:spPr bwMode="auto">
          <a:xfrm>
            <a:off x="5036343" y="1908204"/>
            <a:ext cx="7461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800" b="1">
                <a:solidFill>
                  <a:srgbClr val="000000"/>
                </a:solidFill>
              </a:rPr>
              <a:t>Large</a:t>
            </a:r>
          </a:p>
          <a:p>
            <a:r>
              <a:rPr lang="en-US" altLang="en-US" sz="800" b="1">
                <a:solidFill>
                  <a:srgbClr val="000000"/>
                </a:solidFill>
              </a:rPr>
              <a:t>Enterprises</a:t>
            </a:r>
          </a:p>
        </p:txBody>
      </p:sp>
      <p:sp>
        <p:nvSpPr>
          <p:cNvPr id="264" name="Rectangle 263"/>
          <p:cNvSpPr>
            <a:spLocks noChangeArrowheads="1"/>
          </p:cNvSpPr>
          <p:nvPr/>
        </p:nvSpPr>
        <p:spPr bwMode="auto">
          <a:xfrm>
            <a:off x="6636543" y="2046317"/>
            <a:ext cx="609600" cy="228600"/>
          </a:xfrm>
          <a:prstGeom prst="rect">
            <a:avLst/>
          </a:prstGeom>
          <a:solidFill>
            <a:srgbClr val="FFFFFF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PerspectiveTopRight"/>
            <a:lightRig rig="legacyFlat3" dir="b"/>
          </a:scene3d>
          <a:sp3d extrusionH="430200" prstMaterial="legacyMetal">
            <a:bevelT w="13500" h="13500" prst="angle"/>
            <a:bevelB w="13500" h="13500" prst="angle"/>
            <a:extrusionClr>
              <a:srgbClr val="B2B2B2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/>
            <a:r>
              <a:rPr lang="en-US" altLang="en-US" sz="800" b="1">
                <a:solidFill>
                  <a:srgbClr val="000000"/>
                </a:solidFill>
              </a:rPr>
              <a:t>SN</a:t>
            </a:r>
            <a:endParaRPr lang="en-US" altLang="en-US" sz="800"/>
          </a:p>
        </p:txBody>
      </p:sp>
      <p:sp>
        <p:nvSpPr>
          <p:cNvPr id="265" name="Rectangle 264"/>
          <p:cNvSpPr>
            <a:spLocks noChangeArrowheads="1"/>
          </p:cNvSpPr>
          <p:nvPr/>
        </p:nvSpPr>
        <p:spPr bwMode="auto">
          <a:xfrm>
            <a:off x="6484143" y="2198717"/>
            <a:ext cx="609600" cy="228600"/>
          </a:xfrm>
          <a:prstGeom prst="rect">
            <a:avLst/>
          </a:prstGeom>
          <a:solidFill>
            <a:srgbClr val="FFFFFF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PerspectiveTopRight"/>
            <a:lightRig rig="legacyFlat3" dir="b"/>
          </a:scene3d>
          <a:sp3d extrusionH="430200" prstMaterial="legacyMetal">
            <a:bevelT w="13500" h="13500" prst="angle"/>
            <a:bevelB w="13500" h="13500" prst="angle"/>
            <a:extrusionClr>
              <a:srgbClr val="B2B2B2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/>
            <a:r>
              <a:rPr lang="en-US" altLang="en-US" sz="800" b="1">
                <a:solidFill>
                  <a:srgbClr val="000000"/>
                </a:solidFill>
              </a:rPr>
              <a:t>SN</a:t>
            </a:r>
            <a:endParaRPr lang="en-US" altLang="en-US" sz="800"/>
          </a:p>
        </p:txBody>
      </p:sp>
      <p:sp>
        <p:nvSpPr>
          <p:cNvPr id="266" name="Rectangle 265"/>
          <p:cNvSpPr>
            <a:spLocks noChangeArrowheads="1"/>
          </p:cNvSpPr>
          <p:nvPr/>
        </p:nvSpPr>
        <p:spPr bwMode="auto">
          <a:xfrm>
            <a:off x="6331743" y="2351117"/>
            <a:ext cx="609600" cy="228600"/>
          </a:xfrm>
          <a:prstGeom prst="rect">
            <a:avLst/>
          </a:prstGeom>
          <a:solidFill>
            <a:srgbClr val="FFFFFF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PerspectiveTopRight"/>
            <a:lightRig rig="legacyFlat3" dir="b"/>
          </a:scene3d>
          <a:sp3d extrusionH="430200" prstMaterial="legacyMetal">
            <a:bevelT w="13500" h="13500" prst="angle"/>
            <a:bevelB w="13500" h="13500" prst="angle"/>
            <a:extrusionClr>
              <a:srgbClr val="B2B2B2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/>
            <a:r>
              <a:rPr lang="en-US" altLang="en-US" sz="800" b="1">
                <a:solidFill>
                  <a:srgbClr val="000000"/>
                </a:solidFill>
              </a:rPr>
              <a:t>SN</a:t>
            </a:r>
            <a:endParaRPr lang="en-US" altLang="en-US" sz="800"/>
          </a:p>
        </p:txBody>
      </p:sp>
      <p:grpSp>
        <p:nvGrpSpPr>
          <p:cNvPr id="267" name="Group 266"/>
          <p:cNvGrpSpPr>
            <a:grpSpLocks/>
          </p:cNvGrpSpPr>
          <p:nvPr/>
        </p:nvGrpSpPr>
        <p:grpSpPr bwMode="auto">
          <a:xfrm>
            <a:off x="235743" y="5024467"/>
            <a:ext cx="1676400" cy="920750"/>
            <a:chOff x="1231" y="1645"/>
            <a:chExt cx="995" cy="580"/>
          </a:xfrm>
        </p:grpSpPr>
        <p:pic>
          <p:nvPicPr>
            <p:cNvPr id="268" name="Picture 267" descr="J:\i-Docu\Icons\library_Schatten\jpg\cloud2-rz.jp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1" y="1645"/>
              <a:ext cx="993" cy="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9" name="Text Box 268"/>
            <p:cNvSpPr txBox="1">
              <a:spLocks noChangeArrowheads="1"/>
            </p:cNvSpPr>
            <p:nvPr/>
          </p:nvSpPr>
          <p:spPr bwMode="auto">
            <a:xfrm>
              <a:off x="1298" y="1825"/>
              <a:ext cx="928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altLang="en-US" sz="1200" b="1">
                  <a:solidFill>
                    <a:srgbClr val="000000"/>
                  </a:solidFill>
                </a:rPr>
                <a:t>Coax Cell</a:t>
              </a:r>
            </a:p>
          </p:txBody>
        </p:sp>
      </p:grpSp>
      <p:sp>
        <p:nvSpPr>
          <p:cNvPr id="270" name="Line 269"/>
          <p:cNvSpPr>
            <a:spLocks noChangeShapeType="1"/>
          </p:cNvSpPr>
          <p:nvPr/>
        </p:nvSpPr>
        <p:spPr bwMode="auto">
          <a:xfrm flipH="1">
            <a:off x="1774031" y="4408517"/>
            <a:ext cx="671512" cy="8191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1" name="Rectangle 270"/>
          <p:cNvSpPr>
            <a:spLocks noChangeArrowheads="1"/>
          </p:cNvSpPr>
          <p:nvPr/>
        </p:nvSpPr>
        <p:spPr bwMode="auto">
          <a:xfrm>
            <a:off x="2216943" y="4103717"/>
            <a:ext cx="450850" cy="609600"/>
          </a:xfrm>
          <a:prstGeom prst="rect">
            <a:avLst/>
          </a:prstGeom>
          <a:solidFill>
            <a:srgbClr val="FFFFFF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r"/>
          </a:scene3d>
          <a:sp3d extrusionH="227000" prstMaterial="legacyMetal">
            <a:bevelT w="13500" h="13500" prst="angle"/>
            <a:bevelB w="13500" h="13500" prst="angle"/>
            <a:extrusionClr>
              <a:srgbClr val="B2B2B2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>
              <a:lnSpc>
                <a:spcPct val="80000"/>
              </a:lnSpc>
            </a:pPr>
            <a:r>
              <a:rPr lang="en-US" altLang="en-US" sz="800" b="1">
                <a:solidFill>
                  <a:srgbClr val="000000"/>
                </a:solidFill>
              </a:rPr>
              <a:t>Digital</a:t>
            </a:r>
          </a:p>
          <a:p>
            <a:pPr algn="ctr" eaLnBrk="1" hangingPunct="1">
              <a:lnSpc>
                <a:spcPct val="80000"/>
              </a:lnSpc>
            </a:pPr>
            <a:r>
              <a:rPr lang="en-US" altLang="en-US" sz="800" b="1">
                <a:solidFill>
                  <a:srgbClr val="000000"/>
                </a:solidFill>
              </a:rPr>
              <a:t>&amp;</a:t>
            </a:r>
          </a:p>
          <a:p>
            <a:pPr algn="ctr" eaLnBrk="1" hangingPunct="1">
              <a:lnSpc>
                <a:spcPct val="80000"/>
              </a:lnSpc>
            </a:pPr>
            <a:r>
              <a:rPr lang="en-US" altLang="en-US" sz="800" b="1">
                <a:solidFill>
                  <a:srgbClr val="000000"/>
                </a:solidFill>
              </a:rPr>
              <a:t>Analog</a:t>
            </a:r>
          </a:p>
          <a:p>
            <a:pPr algn="ctr" eaLnBrk="1" hangingPunct="1"/>
            <a:r>
              <a:rPr lang="en-US" altLang="en-US" sz="800" b="1">
                <a:solidFill>
                  <a:srgbClr val="000000"/>
                </a:solidFill>
              </a:rPr>
              <a:t>OANT</a:t>
            </a:r>
            <a:endParaRPr lang="en-US" altLang="en-US" sz="800">
              <a:solidFill>
                <a:srgbClr val="000000"/>
              </a:solidFill>
            </a:endParaRPr>
          </a:p>
        </p:txBody>
      </p:sp>
      <p:grpSp>
        <p:nvGrpSpPr>
          <p:cNvPr id="272" name="Group 271"/>
          <p:cNvGrpSpPr>
            <a:grpSpLocks/>
          </p:cNvGrpSpPr>
          <p:nvPr/>
        </p:nvGrpSpPr>
        <p:grpSpPr bwMode="auto">
          <a:xfrm>
            <a:off x="3213893" y="3113117"/>
            <a:ext cx="679450" cy="914400"/>
            <a:chOff x="2208" y="1344"/>
            <a:chExt cx="428" cy="576"/>
          </a:xfrm>
        </p:grpSpPr>
        <p:sp>
          <p:nvSpPr>
            <p:cNvPr id="273" name="Line 272"/>
            <p:cNvSpPr>
              <a:spLocks noChangeShapeType="1"/>
            </p:cNvSpPr>
            <p:nvPr/>
          </p:nvSpPr>
          <p:spPr bwMode="auto">
            <a:xfrm flipH="1">
              <a:off x="2208" y="1632"/>
              <a:ext cx="28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Line 273"/>
            <p:cNvSpPr>
              <a:spLocks noChangeShapeType="1"/>
            </p:cNvSpPr>
            <p:nvPr/>
          </p:nvSpPr>
          <p:spPr bwMode="auto">
            <a:xfrm flipH="1" flipV="1">
              <a:off x="2208" y="1344"/>
              <a:ext cx="288" cy="2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Line 274"/>
            <p:cNvSpPr>
              <a:spLocks noChangeShapeType="1"/>
            </p:cNvSpPr>
            <p:nvPr/>
          </p:nvSpPr>
          <p:spPr bwMode="auto">
            <a:xfrm flipH="1">
              <a:off x="2208" y="1632"/>
              <a:ext cx="288" cy="2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Rectangle 275"/>
            <p:cNvSpPr>
              <a:spLocks noChangeArrowheads="1"/>
            </p:cNvSpPr>
            <p:nvPr/>
          </p:nvSpPr>
          <p:spPr bwMode="auto">
            <a:xfrm>
              <a:off x="2352" y="1440"/>
              <a:ext cx="284" cy="384"/>
            </a:xfrm>
            <a:prstGeom prst="rect">
              <a:avLst/>
            </a:prstGeom>
            <a:solidFill>
              <a:srgbClr val="FFFFFF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r"/>
            </a:scene3d>
            <a:sp3d extrusionH="227000" prstMaterial="legacyMetal">
              <a:bevelT w="13500" h="13500" prst="angle"/>
              <a:bevelB w="13500" h="13500" prst="angle"/>
              <a:extrusionClr>
                <a:srgbClr val="B2B2B2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algn="ctr" eaLnBrk="1" hangingPunct="1">
                <a:lnSpc>
                  <a:spcPct val="80000"/>
                </a:lnSpc>
              </a:pPr>
              <a:r>
                <a:rPr lang="en-US" altLang="en-US" sz="800" b="1" dirty="0">
                  <a:solidFill>
                    <a:srgbClr val="000000"/>
                  </a:solidFill>
                </a:rPr>
                <a:t>Digital</a:t>
              </a:r>
            </a:p>
            <a:p>
              <a:pPr algn="ctr" eaLnBrk="1" hangingPunct="1">
                <a:lnSpc>
                  <a:spcPct val="80000"/>
                </a:lnSpc>
              </a:pPr>
              <a:r>
                <a:rPr lang="en-US" altLang="en-US" sz="800" b="1" dirty="0">
                  <a:solidFill>
                    <a:srgbClr val="000000"/>
                  </a:solidFill>
                </a:rPr>
                <a:t>&amp;</a:t>
              </a:r>
            </a:p>
            <a:p>
              <a:pPr algn="ctr" eaLnBrk="1" hangingPunct="1">
                <a:lnSpc>
                  <a:spcPct val="80000"/>
                </a:lnSpc>
              </a:pPr>
              <a:r>
                <a:rPr lang="en-US" altLang="en-US" sz="800" b="1" dirty="0">
                  <a:solidFill>
                    <a:srgbClr val="000000"/>
                  </a:solidFill>
                </a:rPr>
                <a:t>Analog</a:t>
              </a:r>
            </a:p>
            <a:p>
              <a:pPr algn="ctr" eaLnBrk="1" hangingPunct="1"/>
              <a:r>
                <a:rPr lang="en-US" altLang="en-US" sz="800" b="1" dirty="0">
                  <a:solidFill>
                    <a:srgbClr val="000000"/>
                  </a:solidFill>
                </a:rPr>
                <a:t>OANT</a:t>
              </a:r>
              <a:endParaRPr lang="en-US" altLang="en-US" sz="8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77" name="Group 276"/>
          <p:cNvGrpSpPr>
            <a:grpSpLocks/>
          </p:cNvGrpSpPr>
          <p:nvPr/>
        </p:nvGrpSpPr>
        <p:grpSpPr bwMode="auto">
          <a:xfrm>
            <a:off x="3671093" y="5241954"/>
            <a:ext cx="679450" cy="914400"/>
            <a:chOff x="2208" y="1344"/>
            <a:chExt cx="428" cy="576"/>
          </a:xfrm>
        </p:grpSpPr>
        <p:sp>
          <p:nvSpPr>
            <p:cNvPr id="278" name="Line 277"/>
            <p:cNvSpPr>
              <a:spLocks noChangeShapeType="1"/>
            </p:cNvSpPr>
            <p:nvPr/>
          </p:nvSpPr>
          <p:spPr bwMode="auto">
            <a:xfrm flipH="1">
              <a:off x="2208" y="1632"/>
              <a:ext cx="28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Line 278"/>
            <p:cNvSpPr>
              <a:spLocks noChangeShapeType="1"/>
            </p:cNvSpPr>
            <p:nvPr/>
          </p:nvSpPr>
          <p:spPr bwMode="auto">
            <a:xfrm flipH="1" flipV="1">
              <a:off x="2208" y="1344"/>
              <a:ext cx="288" cy="2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Line 279"/>
            <p:cNvSpPr>
              <a:spLocks noChangeShapeType="1"/>
            </p:cNvSpPr>
            <p:nvPr/>
          </p:nvSpPr>
          <p:spPr bwMode="auto">
            <a:xfrm flipH="1">
              <a:off x="2208" y="1632"/>
              <a:ext cx="288" cy="2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Rectangle 280"/>
            <p:cNvSpPr>
              <a:spLocks noChangeArrowheads="1"/>
            </p:cNvSpPr>
            <p:nvPr/>
          </p:nvSpPr>
          <p:spPr bwMode="auto">
            <a:xfrm>
              <a:off x="2352" y="1440"/>
              <a:ext cx="284" cy="384"/>
            </a:xfrm>
            <a:prstGeom prst="rect">
              <a:avLst/>
            </a:prstGeom>
            <a:solidFill>
              <a:srgbClr val="FFFFFF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r"/>
            </a:scene3d>
            <a:sp3d extrusionH="227000" prstMaterial="legacyMetal">
              <a:bevelT w="13500" h="13500" prst="angle"/>
              <a:bevelB w="13500" h="13500" prst="angle"/>
              <a:extrusionClr>
                <a:srgbClr val="B2B2B2"/>
              </a:extrusionClr>
              <a:contourClr>
                <a:srgbClr val="FF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algn="ctr" eaLnBrk="1" hangingPunct="1">
                <a:lnSpc>
                  <a:spcPct val="80000"/>
                </a:lnSpc>
              </a:pPr>
              <a:r>
                <a:rPr lang="en-US" altLang="en-US" sz="800" b="1">
                  <a:solidFill>
                    <a:srgbClr val="000000"/>
                  </a:solidFill>
                </a:rPr>
                <a:t>Digital</a:t>
              </a:r>
            </a:p>
            <a:p>
              <a:pPr algn="ctr" eaLnBrk="1" hangingPunct="1">
                <a:lnSpc>
                  <a:spcPct val="80000"/>
                </a:lnSpc>
              </a:pPr>
              <a:r>
                <a:rPr lang="en-US" altLang="en-US" sz="800" b="1">
                  <a:solidFill>
                    <a:srgbClr val="000000"/>
                  </a:solidFill>
                </a:rPr>
                <a:t>&amp;</a:t>
              </a:r>
            </a:p>
            <a:p>
              <a:pPr algn="ctr" eaLnBrk="1" hangingPunct="1">
                <a:lnSpc>
                  <a:spcPct val="80000"/>
                </a:lnSpc>
              </a:pPr>
              <a:r>
                <a:rPr lang="en-US" altLang="en-US" sz="800" b="1">
                  <a:solidFill>
                    <a:srgbClr val="000000"/>
                  </a:solidFill>
                </a:rPr>
                <a:t>Analog</a:t>
              </a:r>
            </a:p>
            <a:p>
              <a:pPr algn="ctr" eaLnBrk="1" hangingPunct="1"/>
              <a:r>
                <a:rPr lang="en-US" altLang="en-US" sz="800" b="1">
                  <a:solidFill>
                    <a:srgbClr val="000000"/>
                  </a:solidFill>
                </a:rPr>
                <a:t>OANT</a:t>
              </a:r>
              <a:endParaRPr lang="en-US" altLang="en-US" sz="800">
                <a:solidFill>
                  <a:srgbClr val="000000"/>
                </a:solidFill>
              </a:endParaRPr>
            </a:p>
          </p:txBody>
        </p:sp>
      </p:grpSp>
      <p:grpSp>
        <p:nvGrpSpPr>
          <p:cNvPr id="282" name="Group 281"/>
          <p:cNvGrpSpPr>
            <a:grpSpLocks/>
          </p:cNvGrpSpPr>
          <p:nvPr/>
        </p:nvGrpSpPr>
        <p:grpSpPr bwMode="auto">
          <a:xfrm>
            <a:off x="7143" y="2960717"/>
            <a:ext cx="533400" cy="533400"/>
            <a:chOff x="1632" y="1008"/>
            <a:chExt cx="336" cy="336"/>
          </a:xfrm>
        </p:grpSpPr>
        <p:sp>
          <p:nvSpPr>
            <p:cNvPr id="283" name="Line 282"/>
            <p:cNvSpPr>
              <a:spLocks noChangeShapeType="1"/>
            </p:cNvSpPr>
            <p:nvPr/>
          </p:nvSpPr>
          <p:spPr bwMode="auto">
            <a:xfrm flipV="1">
              <a:off x="1776" y="1104"/>
              <a:ext cx="0" cy="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4" name="Line 283"/>
            <p:cNvSpPr>
              <a:spLocks noChangeShapeType="1"/>
            </p:cNvSpPr>
            <p:nvPr/>
          </p:nvSpPr>
          <p:spPr bwMode="auto">
            <a:xfrm flipV="1">
              <a:off x="1824" y="1104"/>
              <a:ext cx="0" cy="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Line 284"/>
            <p:cNvSpPr>
              <a:spLocks noChangeShapeType="1"/>
            </p:cNvSpPr>
            <p:nvPr/>
          </p:nvSpPr>
          <p:spPr bwMode="auto">
            <a:xfrm flipV="1">
              <a:off x="1968" y="1104"/>
              <a:ext cx="0" cy="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Line 285"/>
            <p:cNvSpPr>
              <a:spLocks noChangeShapeType="1"/>
            </p:cNvSpPr>
            <p:nvPr/>
          </p:nvSpPr>
          <p:spPr bwMode="auto">
            <a:xfrm>
              <a:off x="1845" y="1133"/>
              <a:ext cx="75" cy="0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Line 286"/>
            <p:cNvSpPr>
              <a:spLocks noChangeShapeType="1"/>
            </p:cNvSpPr>
            <p:nvPr/>
          </p:nvSpPr>
          <p:spPr bwMode="auto">
            <a:xfrm flipV="1">
              <a:off x="1728" y="1008"/>
              <a:ext cx="0" cy="1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Rectangle 287"/>
            <p:cNvSpPr>
              <a:spLocks noChangeArrowheads="1"/>
            </p:cNvSpPr>
            <p:nvPr/>
          </p:nvSpPr>
          <p:spPr bwMode="auto">
            <a:xfrm>
              <a:off x="1632" y="1248"/>
              <a:ext cx="336" cy="96"/>
            </a:xfrm>
            <a:prstGeom prst="rect">
              <a:avLst/>
            </a:prstGeom>
            <a:solidFill>
              <a:srgbClr val="F8F8F8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r"/>
            </a:scene3d>
            <a:sp3d extrusionH="227000" prstMaterial="legacyMetal">
              <a:bevelT w="13500" h="13500" prst="angle"/>
              <a:bevelB w="13500" h="13500" prst="angle"/>
              <a:extrusionClr>
                <a:srgbClr val="B2B2B2"/>
              </a:extrusionClr>
              <a:contourClr>
                <a:srgbClr val="F8F8F8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algn="ctr" eaLnBrk="1" hangingPunct="1"/>
              <a:r>
                <a:rPr lang="en-US" altLang="en-US" sz="800" b="1">
                  <a:solidFill>
                    <a:srgbClr val="000000"/>
                  </a:solidFill>
                </a:rPr>
                <a:t>CGW</a:t>
              </a:r>
              <a:endParaRPr lang="en-US" altLang="en-US" sz="8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89" name="Group 288"/>
          <p:cNvGrpSpPr>
            <a:grpSpLocks/>
          </p:cNvGrpSpPr>
          <p:nvPr/>
        </p:nvGrpSpPr>
        <p:grpSpPr bwMode="auto">
          <a:xfrm>
            <a:off x="7143" y="3875117"/>
            <a:ext cx="533400" cy="533400"/>
            <a:chOff x="1632" y="1008"/>
            <a:chExt cx="336" cy="336"/>
          </a:xfrm>
        </p:grpSpPr>
        <p:sp>
          <p:nvSpPr>
            <p:cNvPr id="290" name="Line 289"/>
            <p:cNvSpPr>
              <a:spLocks noChangeShapeType="1"/>
            </p:cNvSpPr>
            <p:nvPr/>
          </p:nvSpPr>
          <p:spPr bwMode="auto">
            <a:xfrm flipV="1">
              <a:off x="1776" y="1104"/>
              <a:ext cx="0" cy="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1" name="Line 290"/>
            <p:cNvSpPr>
              <a:spLocks noChangeShapeType="1"/>
            </p:cNvSpPr>
            <p:nvPr/>
          </p:nvSpPr>
          <p:spPr bwMode="auto">
            <a:xfrm flipV="1">
              <a:off x="1824" y="1104"/>
              <a:ext cx="0" cy="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291"/>
            <p:cNvSpPr>
              <a:spLocks noChangeShapeType="1"/>
            </p:cNvSpPr>
            <p:nvPr/>
          </p:nvSpPr>
          <p:spPr bwMode="auto">
            <a:xfrm flipV="1">
              <a:off x="1968" y="1104"/>
              <a:ext cx="0" cy="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Line 292"/>
            <p:cNvSpPr>
              <a:spLocks noChangeShapeType="1"/>
            </p:cNvSpPr>
            <p:nvPr/>
          </p:nvSpPr>
          <p:spPr bwMode="auto">
            <a:xfrm>
              <a:off x="1845" y="1133"/>
              <a:ext cx="75" cy="0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Line 293"/>
            <p:cNvSpPr>
              <a:spLocks noChangeShapeType="1"/>
            </p:cNvSpPr>
            <p:nvPr/>
          </p:nvSpPr>
          <p:spPr bwMode="auto">
            <a:xfrm flipV="1">
              <a:off x="1728" y="1008"/>
              <a:ext cx="0" cy="1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294"/>
            <p:cNvSpPr>
              <a:spLocks noChangeArrowheads="1"/>
            </p:cNvSpPr>
            <p:nvPr/>
          </p:nvSpPr>
          <p:spPr bwMode="auto">
            <a:xfrm>
              <a:off x="1632" y="1248"/>
              <a:ext cx="336" cy="96"/>
            </a:xfrm>
            <a:prstGeom prst="rect">
              <a:avLst/>
            </a:prstGeom>
            <a:solidFill>
              <a:srgbClr val="F8F8F8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r"/>
            </a:scene3d>
            <a:sp3d extrusionH="227000" prstMaterial="legacyMetal">
              <a:bevelT w="13500" h="13500" prst="angle"/>
              <a:bevelB w="13500" h="13500" prst="angle"/>
              <a:extrusionClr>
                <a:srgbClr val="B2B2B2"/>
              </a:extrusionClr>
              <a:contourClr>
                <a:srgbClr val="F8F8F8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algn="ctr" eaLnBrk="1" hangingPunct="1"/>
              <a:r>
                <a:rPr lang="en-US" altLang="en-US" sz="800" b="1">
                  <a:solidFill>
                    <a:srgbClr val="000000"/>
                  </a:solidFill>
                </a:rPr>
                <a:t>CGW</a:t>
              </a:r>
              <a:endParaRPr lang="en-US" altLang="en-US" sz="8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96" name="Group 295"/>
          <p:cNvGrpSpPr>
            <a:grpSpLocks/>
          </p:cNvGrpSpPr>
          <p:nvPr/>
        </p:nvGrpSpPr>
        <p:grpSpPr bwMode="auto">
          <a:xfrm>
            <a:off x="7143" y="4789517"/>
            <a:ext cx="533400" cy="533400"/>
            <a:chOff x="1632" y="1008"/>
            <a:chExt cx="336" cy="336"/>
          </a:xfrm>
        </p:grpSpPr>
        <p:sp>
          <p:nvSpPr>
            <p:cNvPr id="297" name="Line 296"/>
            <p:cNvSpPr>
              <a:spLocks noChangeShapeType="1"/>
            </p:cNvSpPr>
            <p:nvPr/>
          </p:nvSpPr>
          <p:spPr bwMode="auto">
            <a:xfrm flipV="1">
              <a:off x="1776" y="1104"/>
              <a:ext cx="0" cy="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8" name="Line 297"/>
            <p:cNvSpPr>
              <a:spLocks noChangeShapeType="1"/>
            </p:cNvSpPr>
            <p:nvPr/>
          </p:nvSpPr>
          <p:spPr bwMode="auto">
            <a:xfrm flipV="1">
              <a:off x="1824" y="1104"/>
              <a:ext cx="0" cy="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9" name="Line 298"/>
            <p:cNvSpPr>
              <a:spLocks noChangeShapeType="1"/>
            </p:cNvSpPr>
            <p:nvPr/>
          </p:nvSpPr>
          <p:spPr bwMode="auto">
            <a:xfrm flipV="1">
              <a:off x="1968" y="1104"/>
              <a:ext cx="0" cy="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Line 299"/>
            <p:cNvSpPr>
              <a:spLocks noChangeShapeType="1"/>
            </p:cNvSpPr>
            <p:nvPr/>
          </p:nvSpPr>
          <p:spPr bwMode="auto">
            <a:xfrm>
              <a:off x="1845" y="1133"/>
              <a:ext cx="75" cy="0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Line 300"/>
            <p:cNvSpPr>
              <a:spLocks noChangeShapeType="1"/>
            </p:cNvSpPr>
            <p:nvPr/>
          </p:nvSpPr>
          <p:spPr bwMode="auto">
            <a:xfrm flipV="1">
              <a:off x="1728" y="1008"/>
              <a:ext cx="0" cy="1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Rectangle 301"/>
            <p:cNvSpPr>
              <a:spLocks noChangeArrowheads="1"/>
            </p:cNvSpPr>
            <p:nvPr/>
          </p:nvSpPr>
          <p:spPr bwMode="auto">
            <a:xfrm>
              <a:off x="1632" y="1248"/>
              <a:ext cx="336" cy="96"/>
            </a:xfrm>
            <a:prstGeom prst="rect">
              <a:avLst/>
            </a:prstGeom>
            <a:solidFill>
              <a:srgbClr val="F8F8F8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r"/>
            </a:scene3d>
            <a:sp3d extrusionH="227000" prstMaterial="legacyMetal">
              <a:bevelT w="13500" h="13500" prst="angle"/>
              <a:bevelB w="13500" h="13500" prst="angle"/>
              <a:extrusionClr>
                <a:srgbClr val="B2B2B2"/>
              </a:extrusionClr>
              <a:contourClr>
                <a:srgbClr val="F8F8F8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algn="ctr" eaLnBrk="1" hangingPunct="1"/>
              <a:r>
                <a:rPr lang="en-US" altLang="en-US" sz="800" b="1">
                  <a:solidFill>
                    <a:srgbClr val="000000"/>
                  </a:solidFill>
                </a:rPr>
                <a:t>CGW</a:t>
              </a:r>
              <a:endParaRPr lang="en-US" altLang="en-US" sz="800">
                <a:latin typeface="Times New Roman" panose="02020603050405020304" pitchFamily="18" charset="0"/>
              </a:endParaRPr>
            </a:p>
          </p:txBody>
        </p:sp>
      </p:grpSp>
      <p:sp>
        <p:nvSpPr>
          <p:cNvPr id="303" name="Rectangle 302"/>
          <p:cNvSpPr>
            <a:spLocks noChangeArrowheads="1"/>
          </p:cNvSpPr>
          <p:nvPr/>
        </p:nvSpPr>
        <p:spPr bwMode="auto">
          <a:xfrm>
            <a:off x="1378743" y="5703917"/>
            <a:ext cx="381000" cy="152400"/>
          </a:xfrm>
          <a:prstGeom prst="rect">
            <a:avLst/>
          </a:prstGeom>
          <a:solidFill>
            <a:schemeClr val="bg1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r"/>
          </a:scene3d>
          <a:sp3d extrusionH="227000" prstMaterial="legacyMetal">
            <a:bevelT w="13500" h="13500" prst="angle"/>
            <a:bevelB w="13500" h="13500" prst="angle"/>
            <a:extrusionClr>
              <a:srgbClr val="B2B2B2"/>
            </a:extrusionClr>
            <a:contourClr>
              <a:schemeClr val="bg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/>
            <a:r>
              <a:rPr lang="en-US" altLang="en-US" sz="800" b="1">
                <a:solidFill>
                  <a:srgbClr val="000000"/>
                </a:solidFill>
              </a:rPr>
              <a:t>CGW</a:t>
            </a:r>
            <a:endParaRPr lang="en-US" altLang="en-US" sz="800">
              <a:solidFill>
                <a:srgbClr val="000000"/>
              </a:solidFill>
            </a:endParaRPr>
          </a:p>
        </p:txBody>
      </p:sp>
      <p:sp>
        <p:nvSpPr>
          <p:cNvPr id="304" name="Rectangle 303"/>
          <p:cNvSpPr>
            <a:spLocks noChangeArrowheads="1"/>
          </p:cNvSpPr>
          <p:nvPr/>
        </p:nvSpPr>
        <p:spPr bwMode="auto">
          <a:xfrm>
            <a:off x="311943" y="5703917"/>
            <a:ext cx="381000" cy="152400"/>
          </a:xfrm>
          <a:prstGeom prst="rect">
            <a:avLst/>
          </a:prstGeom>
          <a:solidFill>
            <a:schemeClr val="bg1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r"/>
          </a:scene3d>
          <a:sp3d extrusionH="227000" prstMaterial="legacyMetal">
            <a:bevelT w="13500" h="13500" prst="angle"/>
            <a:bevelB w="13500" h="13500" prst="angle"/>
            <a:extrusionClr>
              <a:srgbClr val="B2B2B2"/>
            </a:extrusionClr>
            <a:contourClr>
              <a:schemeClr val="bg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/>
            <a:r>
              <a:rPr lang="en-US" altLang="en-US" sz="800" b="1">
                <a:solidFill>
                  <a:srgbClr val="000000"/>
                </a:solidFill>
              </a:rPr>
              <a:t>CGW</a:t>
            </a:r>
            <a:endParaRPr lang="en-US" altLang="en-US" sz="800">
              <a:solidFill>
                <a:srgbClr val="000000"/>
              </a:solidFill>
            </a:endParaRPr>
          </a:p>
        </p:txBody>
      </p:sp>
      <p:sp>
        <p:nvSpPr>
          <p:cNvPr id="305" name="Line 304"/>
          <p:cNvSpPr>
            <a:spLocks noChangeShapeType="1"/>
          </p:cNvSpPr>
          <p:nvPr/>
        </p:nvSpPr>
        <p:spPr bwMode="auto">
          <a:xfrm>
            <a:off x="2064543" y="3875117"/>
            <a:ext cx="0" cy="2209800"/>
          </a:xfrm>
          <a:prstGeom prst="line">
            <a:avLst/>
          </a:prstGeom>
          <a:noFill/>
          <a:ln w="3175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6" name="Text Box 305"/>
          <p:cNvSpPr txBox="1">
            <a:spLocks noChangeArrowheads="1"/>
          </p:cNvSpPr>
          <p:nvPr/>
        </p:nvSpPr>
        <p:spPr bwMode="auto">
          <a:xfrm>
            <a:off x="2048668" y="5330854"/>
            <a:ext cx="118745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800" b="1">
                <a:solidFill>
                  <a:srgbClr val="000000"/>
                </a:solidFill>
              </a:rPr>
              <a:t>Coax</a:t>
            </a:r>
          </a:p>
          <a:p>
            <a:r>
              <a:rPr lang="en-US" altLang="en-US" sz="800" b="1">
                <a:solidFill>
                  <a:srgbClr val="000000"/>
                </a:solidFill>
              </a:rPr>
              <a:t>5 to 1000MHz</a:t>
            </a:r>
          </a:p>
          <a:p>
            <a:r>
              <a:rPr lang="en-US" altLang="en-US" sz="800" b="1">
                <a:solidFill>
                  <a:srgbClr val="000000"/>
                </a:solidFill>
              </a:rPr>
              <a:t>Downstream:</a:t>
            </a:r>
          </a:p>
          <a:p>
            <a:r>
              <a:rPr lang="en-US" altLang="en-US" sz="800" b="1">
                <a:solidFill>
                  <a:srgbClr val="000000"/>
                </a:solidFill>
              </a:rPr>
              <a:t>FDM (AM VSB, QAM)</a:t>
            </a:r>
          </a:p>
          <a:p>
            <a:r>
              <a:rPr lang="en-US" altLang="en-US" sz="800" b="1">
                <a:solidFill>
                  <a:srgbClr val="000000"/>
                </a:solidFill>
              </a:rPr>
              <a:t>Upstream:</a:t>
            </a:r>
          </a:p>
          <a:p>
            <a:r>
              <a:rPr lang="en-US" altLang="en-US" sz="800" b="1">
                <a:solidFill>
                  <a:srgbClr val="000000"/>
                </a:solidFill>
              </a:rPr>
              <a:t>FDMA/TDMA (QAM)</a:t>
            </a:r>
            <a:endParaRPr lang="en-US" altLang="en-US" sz="800" b="1"/>
          </a:p>
        </p:txBody>
      </p:sp>
      <p:grpSp>
        <p:nvGrpSpPr>
          <p:cNvPr id="307" name="Group 306"/>
          <p:cNvGrpSpPr>
            <a:grpSpLocks/>
          </p:cNvGrpSpPr>
          <p:nvPr/>
        </p:nvGrpSpPr>
        <p:grpSpPr bwMode="auto">
          <a:xfrm>
            <a:off x="1605756" y="2422554"/>
            <a:ext cx="1144587" cy="1066800"/>
            <a:chOff x="1968" y="816"/>
            <a:chExt cx="721" cy="672"/>
          </a:xfrm>
        </p:grpSpPr>
        <p:sp>
          <p:nvSpPr>
            <p:cNvPr id="308" name="Line 307"/>
            <p:cNvSpPr>
              <a:spLocks noChangeShapeType="1"/>
            </p:cNvSpPr>
            <p:nvPr/>
          </p:nvSpPr>
          <p:spPr bwMode="auto">
            <a:xfrm flipV="1">
              <a:off x="2256" y="1248"/>
              <a:ext cx="0" cy="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Line 308"/>
            <p:cNvSpPr>
              <a:spLocks noChangeShapeType="1"/>
            </p:cNvSpPr>
            <p:nvPr/>
          </p:nvSpPr>
          <p:spPr bwMode="auto">
            <a:xfrm flipV="1">
              <a:off x="2352" y="1248"/>
              <a:ext cx="0" cy="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0" name="Line 309"/>
            <p:cNvSpPr>
              <a:spLocks noChangeShapeType="1"/>
            </p:cNvSpPr>
            <p:nvPr/>
          </p:nvSpPr>
          <p:spPr bwMode="auto">
            <a:xfrm flipV="1">
              <a:off x="2544" y="1248"/>
              <a:ext cx="0" cy="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" name="Line 310"/>
            <p:cNvSpPr>
              <a:spLocks noChangeShapeType="1"/>
            </p:cNvSpPr>
            <p:nvPr/>
          </p:nvSpPr>
          <p:spPr bwMode="auto">
            <a:xfrm>
              <a:off x="2400" y="1296"/>
              <a:ext cx="75" cy="0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" name="Text Box 311"/>
            <p:cNvSpPr txBox="1">
              <a:spLocks noChangeArrowheads="1"/>
            </p:cNvSpPr>
            <p:nvPr/>
          </p:nvSpPr>
          <p:spPr bwMode="auto">
            <a:xfrm>
              <a:off x="2160" y="921"/>
              <a:ext cx="529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/>
              <a:r>
                <a:rPr lang="en-US" altLang="en-US" sz="800" b="1">
                  <a:solidFill>
                    <a:srgbClr val="000000"/>
                  </a:solidFill>
                </a:rPr>
                <a:t>Service</a:t>
              </a:r>
            </a:p>
            <a:p>
              <a:pPr eaLnBrk="1" hangingPunct="1"/>
              <a:r>
                <a:rPr lang="en-US" altLang="en-US" sz="800" b="1">
                  <a:solidFill>
                    <a:srgbClr val="000000"/>
                  </a:solidFill>
                </a:rPr>
                <a:t>Interfaces</a:t>
              </a:r>
            </a:p>
            <a:p>
              <a:pPr eaLnBrk="1" hangingPunct="1"/>
              <a:r>
                <a:rPr lang="en-US" altLang="en-US" sz="800" b="1">
                  <a:solidFill>
                    <a:srgbClr val="000000"/>
                  </a:solidFill>
                </a:rPr>
                <a:t>House Wiring</a:t>
              </a:r>
            </a:p>
            <a:p>
              <a:pPr eaLnBrk="1" hangingPunct="1"/>
              <a:r>
                <a:rPr lang="en-US" altLang="en-US" sz="800" b="1">
                  <a:solidFill>
                    <a:srgbClr val="000000"/>
                  </a:solidFill>
                </a:rPr>
                <a:t>LANs</a:t>
              </a:r>
            </a:p>
          </p:txBody>
        </p:sp>
        <p:sp>
          <p:nvSpPr>
            <p:cNvPr id="313" name="Line 312"/>
            <p:cNvSpPr>
              <a:spLocks noChangeShapeType="1"/>
            </p:cNvSpPr>
            <p:nvPr/>
          </p:nvSpPr>
          <p:spPr bwMode="auto">
            <a:xfrm flipV="1">
              <a:off x="2160" y="816"/>
              <a:ext cx="0" cy="52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Oval 313"/>
            <p:cNvSpPr>
              <a:spLocks noChangeArrowheads="1"/>
            </p:cNvSpPr>
            <p:nvPr/>
          </p:nvSpPr>
          <p:spPr bwMode="auto">
            <a:xfrm>
              <a:off x="2148" y="1260"/>
              <a:ext cx="24" cy="24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Oval 314"/>
            <p:cNvSpPr>
              <a:spLocks noChangeArrowheads="1"/>
            </p:cNvSpPr>
            <p:nvPr/>
          </p:nvSpPr>
          <p:spPr bwMode="auto">
            <a:xfrm>
              <a:off x="2148" y="1092"/>
              <a:ext cx="24" cy="24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Oval 315"/>
            <p:cNvSpPr>
              <a:spLocks noChangeArrowheads="1"/>
            </p:cNvSpPr>
            <p:nvPr/>
          </p:nvSpPr>
          <p:spPr bwMode="auto">
            <a:xfrm>
              <a:off x="2148" y="900"/>
              <a:ext cx="24" cy="24"/>
            </a:xfrm>
            <a:prstGeom prst="ellipse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Line 316"/>
            <p:cNvSpPr>
              <a:spLocks noChangeShapeType="1"/>
            </p:cNvSpPr>
            <p:nvPr/>
          </p:nvSpPr>
          <p:spPr bwMode="auto">
            <a:xfrm flipH="1">
              <a:off x="2112" y="1272"/>
              <a:ext cx="4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" name="Line 317"/>
            <p:cNvSpPr>
              <a:spLocks noChangeShapeType="1"/>
            </p:cNvSpPr>
            <p:nvPr/>
          </p:nvSpPr>
          <p:spPr bwMode="auto">
            <a:xfrm flipH="1">
              <a:off x="2112" y="1104"/>
              <a:ext cx="4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9" name="Line 318"/>
            <p:cNvSpPr>
              <a:spLocks noChangeShapeType="1"/>
            </p:cNvSpPr>
            <p:nvPr/>
          </p:nvSpPr>
          <p:spPr bwMode="auto">
            <a:xfrm flipH="1">
              <a:off x="2112" y="912"/>
              <a:ext cx="4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0" name="Rectangle 319"/>
            <p:cNvSpPr>
              <a:spLocks noChangeArrowheads="1"/>
            </p:cNvSpPr>
            <p:nvPr/>
          </p:nvSpPr>
          <p:spPr bwMode="auto">
            <a:xfrm rot="-5400000">
              <a:off x="1872" y="1008"/>
              <a:ext cx="33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r>
                <a:rPr lang="en-US" altLang="en-US" sz="800" b="1">
                  <a:solidFill>
                    <a:srgbClr val="000000"/>
                  </a:solidFill>
                </a:rPr>
                <a:t>Broadcast</a:t>
              </a:r>
            </a:p>
            <a:p>
              <a:pPr algn="ctr" eaLnBrk="1" hangingPunct="1"/>
              <a:r>
                <a:rPr lang="en-US" altLang="en-US" sz="800" b="1">
                  <a:solidFill>
                    <a:srgbClr val="000000"/>
                  </a:solidFill>
                </a:rPr>
                <a:t>Services</a:t>
              </a:r>
              <a:endParaRPr lang="en-US" altLang="en-US" sz="800">
                <a:solidFill>
                  <a:srgbClr val="000000"/>
                </a:solidFill>
              </a:endParaRPr>
            </a:p>
          </p:txBody>
        </p:sp>
        <p:sp>
          <p:nvSpPr>
            <p:cNvPr id="321" name="Rectangle 320"/>
            <p:cNvSpPr>
              <a:spLocks noChangeArrowheads="1"/>
            </p:cNvSpPr>
            <p:nvPr/>
          </p:nvSpPr>
          <p:spPr bwMode="auto">
            <a:xfrm>
              <a:off x="2064" y="1392"/>
              <a:ext cx="528" cy="96"/>
            </a:xfrm>
            <a:prstGeom prst="rect">
              <a:avLst/>
            </a:prstGeom>
            <a:solidFill>
              <a:srgbClr val="F8F8F8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r"/>
            </a:scene3d>
            <a:sp3d extrusionH="227000" prstMaterial="legacyMetal">
              <a:bevelT w="13500" h="13500" prst="angle"/>
              <a:bevelB w="13500" h="13500" prst="angle"/>
              <a:extrusionClr>
                <a:srgbClr val="B2B2B2"/>
              </a:extrusionClr>
              <a:contourClr>
                <a:srgbClr val="F8F8F8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algn="ctr" eaLnBrk="1" hangingPunct="1"/>
              <a:r>
                <a:rPr lang="en-US" altLang="en-US" sz="800" b="1">
                  <a:solidFill>
                    <a:srgbClr val="000000"/>
                  </a:solidFill>
                </a:rPr>
                <a:t>CGW</a:t>
              </a:r>
              <a:endParaRPr lang="en-US" altLang="en-US" sz="800">
                <a:latin typeface="Times New Roman" panose="02020603050405020304" pitchFamily="18" charset="0"/>
              </a:endParaRPr>
            </a:p>
          </p:txBody>
        </p:sp>
      </p:grpSp>
      <p:sp>
        <p:nvSpPr>
          <p:cNvPr id="322" name="AutoShape 321"/>
          <p:cNvSpPr>
            <a:spLocks noChangeArrowheads="1"/>
          </p:cNvSpPr>
          <p:nvPr/>
        </p:nvSpPr>
        <p:spPr bwMode="auto">
          <a:xfrm>
            <a:off x="921543" y="2346354"/>
            <a:ext cx="304800" cy="609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3" name="Text Box 322"/>
          <p:cNvSpPr txBox="1">
            <a:spLocks noChangeArrowheads="1"/>
          </p:cNvSpPr>
          <p:nvPr/>
        </p:nvSpPr>
        <p:spPr bwMode="auto">
          <a:xfrm>
            <a:off x="578643" y="2071717"/>
            <a:ext cx="9969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 b="1">
                <a:solidFill>
                  <a:srgbClr val="000000"/>
                </a:solidFill>
              </a:rPr>
              <a:t>Residential</a:t>
            </a:r>
          </a:p>
        </p:txBody>
      </p:sp>
      <p:sp>
        <p:nvSpPr>
          <p:cNvPr id="324" name="AutoShape 323"/>
          <p:cNvSpPr>
            <a:spLocks noChangeArrowheads="1"/>
          </p:cNvSpPr>
          <p:nvPr/>
        </p:nvSpPr>
        <p:spPr bwMode="auto">
          <a:xfrm>
            <a:off x="2140743" y="2041554"/>
            <a:ext cx="304800" cy="609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5" name="Text Box 324"/>
          <p:cNvSpPr txBox="1">
            <a:spLocks noChangeArrowheads="1"/>
          </p:cNvSpPr>
          <p:nvPr/>
        </p:nvSpPr>
        <p:spPr bwMode="auto">
          <a:xfrm>
            <a:off x="1481931" y="1401792"/>
            <a:ext cx="1647825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 b="1">
                <a:solidFill>
                  <a:srgbClr val="000000"/>
                </a:solidFill>
              </a:rPr>
              <a:t>Medium Businesses</a:t>
            </a:r>
          </a:p>
          <a:p>
            <a:pPr algn="ctr"/>
            <a:r>
              <a:rPr lang="en-US" altLang="en-US" sz="1200" b="1">
                <a:solidFill>
                  <a:srgbClr val="000000"/>
                </a:solidFill>
              </a:rPr>
              <a:t>SOHO</a:t>
            </a:r>
          </a:p>
          <a:p>
            <a:pPr algn="ctr"/>
            <a:r>
              <a:rPr lang="en-US" altLang="en-US" sz="1200" b="1">
                <a:solidFill>
                  <a:srgbClr val="000000"/>
                </a:solidFill>
              </a:rPr>
              <a:t>Residential</a:t>
            </a:r>
          </a:p>
        </p:txBody>
      </p:sp>
      <p:sp>
        <p:nvSpPr>
          <p:cNvPr id="326" name="AutoShape 325"/>
          <p:cNvSpPr>
            <a:spLocks noChangeArrowheads="1"/>
          </p:cNvSpPr>
          <p:nvPr/>
        </p:nvSpPr>
        <p:spPr bwMode="auto">
          <a:xfrm>
            <a:off x="2978943" y="4022754"/>
            <a:ext cx="3048000" cy="914400"/>
          </a:xfrm>
          <a:prstGeom prst="leftArrow">
            <a:avLst>
              <a:gd name="adj1" fmla="val 50000"/>
              <a:gd name="adj2" fmla="val 83333"/>
            </a:avLst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900" b="1">
                <a:solidFill>
                  <a:srgbClr val="000000"/>
                </a:solidFill>
              </a:rPr>
              <a:t>Data Modems (CMTs) moving to the OANTs</a:t>
            </a:r>
          </a:p>
          <a:p>
            <a:pPr algn="ctr"/>
            <a:r>
              <a:rPr lang="en-US" altLang="en-US" sz="900" b="1">
                <a:solidFill>
                  <a:srgbClr val="000000"/>
                </a:solidFill>
              </a:rPr>
              <a:t>Frequency Reuse in the Coax Distribution Cells</a:t>
            </a:r>
            <a:endParaRPr lang="en-US" altLang="en-US" sz="800" b="1"/>
          </a:p>
        </p:txBody>
      </p:sp>
      <p:sp>
        <p:nvSpPr>
          <p:cNvPr id="327" name="Oval 326"/>
          <p:cNvSpPr>
            <a:spLocks noChangeArrowheads="1"/>
          </p:cNvSpPr>
          <p:nvPr/>
        </p:nvSpPr>
        <p:spPr bwMode="auto">
          <a:xfrm>
            <a:off x="5493543" y="2879754"/>
            <a:ext cx="2438400" cy="8382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" name="Rectangle 327"/>
          <p:cNvSpPr>
            <a:spLocks noChangeArrowheads="1"/>
          </p:cNvSpPr>
          <p:nvPr/>
        </p:nvSpPr>
        <p:spPr bwMode="auto">
          <a:xfrm>
            <a:off x="7550943" y="2808317"/>
            <a:ext cx="609600" cy="304800"/>
          </a:xfrm>
          <a:prstGeom prst="rect">
            <a:avLst/>
          </a:prstGeom>
          <a:solidFill>
            <a:srgbClr val="FFFFFF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PerspectiveTopRight"/>
            <a:lightRig rig="legacyFlat3" dir="b"/>
          </a:scene3d>
          <a:sp3d extrusionH="430200" prstMaterial="legacyMetal">
            <a:bevelT w="13500" h="13500" prst="angle"/>
            <a:bevelB w="13500" h="13500" prst="angle"/>
            <a:extrusionClr>
              <a:srgbClr val="B2B2B2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/>
            <a:r>
              <a:rPr lang="en-US" altLang="en-US" sz="800" b="1">
                <a:solidFill>
                  <a:srgbClr val="000000"/>
                </a:solidFill>
              </a:rPr>
              <a:t>OXC</a:t>
            </a:r>
          </a:p>
          <a:p>
            <a:pPr algn="ctr" eaLnBrk="1" hangingPunct="1"/>
            <a:r>
              <a:rPr lang="en-US" altLang="en-US" sz="800" b="1">
                <a:solidFill>
                  <a:srgbClr val="000000"/>
                </a:solidFill>
              </a:rPr>
              <a:t>Router</a:t>
            </a:r>
            <a:endParaRPr lang="en-US" altLang="en-US" sz="800"/>
          </a:p>
        </p:txBody>
      </p:sp>
      <p:sp>
        <p:nvSpPr>
          <p:cNvPr id="329" name="Rectangle 328"/>
          <p:cNvSpPr>
            <a:spLocks noChangeArrowheads="1"/>
          </p:cNvSpPr>
          <p:nvPr/>
        </p:nvSpPr>
        <p:spPr bwMode="auto">
          <a:xfrm>
            <a:off x="6331743" y="2655917"/>
            <a:ext cx="609600" cy="304800"/>
          </a:xfrm>
          <a:prstGeom prst="rect">
            <a:avLst/>
          </a:prstGeom>
          <a:solidFill>
            <a:srgbClr val="FFFFFF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PerspectiveTopRight"/>
            <a:lightRig rig="legacyFlat3" dir="b"/>
          </a:scene3d>
          <a:sp3d extrusionH="430200" prstMaterial="legacyMetal">
            <a:bevelT w="13500" h="13500" prst="angle"/>
            <a:bevelB w="13500" h="13500" prst="angle"/>
            <a:extrusionClr>
              <a:srgbClr val="B2B2B2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/>
            <a:r>
              <a:rPr lang="en-US" altLang="en-US" sz="800" b="1">
                <a:solidFill>
                  <a:srgbClr val="000000"/>
                </a:solidFill>
              </a:rPr>
              <a:t>OADM</a:t>
            </a:r>
          </a:p>
          <a:p>
            <a:pPr algn="ctr" eaLnBrk="1" hangingPunct="1"/>
            <a:r>
              <a:rPr lang="en-US" altLang="en-US" sz="800" b="1">
                <a:solidFill>
                  <a:srgbClr val="000000"/>
                </a:solidFill>
              </a:rPr>
              <a:t>Router</a:t>
            </a:r>
            <a:endParaRPr lang="en-US" altLang="en-US" sz="800"/>
          </a:p>
        </p:txBody>
      </p:sp>
      <p:sp>
        <p:nvSpPr>
          <p:cNvPr id="330" name="Rectangle 329"/>
          <p:cNvSpPr>
            <a:spLocks noChangeArrowheads="1"/>
          </p:cNvSpPr>
          <p:nvPr/>
        </p:nvSpPr>
        <p:spPr bwMode="auto">
          <a:xfrm>
            <a:off x="5264943" y="2960717"/>
            <a:ext cx="609600" cy="304800"/>
          </a:xfrm>
          <a:prstGeom prst="rect">
            <a:avLst/>
          </a:prstGeom>
          <a:solidFill>
            <a:srgbClr val="FFFFFF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PerspectiveTopRight"/>
            <a:lightRig rig="legacyFlat3" dir="b"/>
          </a:scene3d>
          <a:sp3d extrusionH="430200" prstMaterial="legacyMetal">
            <a:bevelT w="13500" h="13500" prst="angle"/>
            <a:bevelB w="13500" h="13500" prst="angle"/>
            <a:extrusionClr>
              <a:srgbClr val="B2B2B2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/>
            <a:r>
              <a:rPr lang="en-US" altLang="en-US" sz="800" b="1">
                <a:solidFill>
                  <a:srgbClr val="000000"/>
                </a:solidFill>
              </a:rPr>
              <a:t>OADM</a:t>
            </a:r>
          </a:p>
          <a:p>
            <a:pPr algn="ctr" eaLnBrk="1" hangingPunct="1"/>
            <a:r>
              <a:rPr lang="en-US" altLang="en-US" sz="800" b="1">
                <a:solidFill>
                  <a:srgbClr val="000000"/>
                </a:solidFill>
              </a:rPr>
              <a:t>Router</a:t>
            </a:r>
            <a:endParaRPr lang="en-US" altLang="en-US" sz="800"/>
          </a:p>
        </p:txBody>
      </p:sp>
      <p:sp>
        <p:nvSpPr>
          <p:cNvPr id="331" name="Rectangle 330"/>
          <p:cNvSpPr>
            <a:spLocks noChangeArrowheads="1"/>
          </p:cNvSpPr>
          <p:nvPr/>
        </p:nvSpPr>
        <p:spPr bwMode="auto">
          <a:xfrm>
            <a:off x="6331743" y="3646517"/>
            <a:ext cx="609600" cy="304800"/>
          </a:xfrm>
          <a:prstGeom prst="rect">
            <a:avLst/>
          </a:prstGeom>
          <a:solidFill>
            <a:srgbClr val="FFFFFF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PerspectiveTopRight"/>
            <a:lightRig rig="legacyFlat3" dir="b"/>
          </a:scene3d>
          <a:sp3d extrusionH="430200" prstMaterial="legacyMetal">
            <a:bevelT w="13500" h="13500" prst="angle"/>
            <a:bevelB w="13500" h="13500" prst="angle"/>
            <a:extrusionClr>
              <a:srgbClr val="B2B2B2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/>
            <a:r>
              <a:rPr lang="en-US" altLang="en-US" sz="800" b="1">
                <a:solidFill>
                  <a:srgbClr val="000000"/>
                </a:solidFill>
              </a:rPr>
              <a:t>OADM</a:t>
            </a:r>
          </a:p>
          <a:p>
            <a:pPr algn="ctr" eaLnBrk="1" hangingPunct="1"/>
            <a:r>
              <a:rPr lang="en-US" altLang="en-US" sz="800" b="1">
                <a:solidFill>
                  <a:srgbClr val="000000"/>
                </a:solidFill>
              </a:rPr>
              <a:t>Router</a:t>
            </a:r>
            <a:endParaRPr lang="en-US" altLang="en-US" sz="800"/>
          </a:p>
        </p:txBody>
      </p:sp>
      <p:grpSp>
        <p:nvGrpSpPr>
          <p:cNvPr id="332" name="Group 331"/>
          <p:cNvGrpSpPr>
            <a:grpSpLocks/>
          </p:cNvGrpSpPr>
          <p:nvPr/>
        </p:nvGrpSpPr>
        <p:grpSpPr bwMode="auto">
          <a:xfrm>
            <a:off x="7346156" y="3494117"/>
            <a:ext cx="304800" cy="304800"/>
            <a:chOff x="2112" y="1968"/>
            <a:chExt cx="288" cy="288"/>
          </a:xfrm>
        </p:grpSpPr>
        <p:sp>
          <p:nvSpPr>
            <p:cNvPr id="333" name="Oval 332"/>
            <p:cNvSpPr>
              <a:spLocks noChangeArrowheads="1"/>
            </p:cNvSpPr>
            <p:nvPr/>
          </p:nvSpPr>
          <p:spPr bwMode="auto">
            <a:xfrm>
              <a:off x="2112" y="1968"/>
              <a:ext cx="288" cy="28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" name="Line 333"/>
            <p:cNvSpPr>
              <a:spLocks noChangeShapeType="1"/>
            </p:cNvSpPr>
            <p:nvPr/>
          </p:nvSpPr>
          <p:spPr bwMode="auto">
            <a:xfrm flipV="1">
              <a:off x="2160" y="2016"/>
              <a:ext cx="144" cy="144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5" name="Line 334"/>
            <p:cNvSpPr>
              <a:spLocks noChangeShapeType="1"/>
            </p:cNvSpPr>
            <p:nvPr/>
          </p:nvSpPr>
          <p:spPr bwMode="auto">
            <a:xfrm flipV="1">
              <a:off x="2208" y="2064"/>
              <a:ext cx="144" cy="144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6026567"/>
      </p:ext>
    </p:extLst>
  </p:cSld>
  <p:clrMapOvr>
    <a:masterClrMapping/>
  </p:clrMapOvr>
  <p:transition spd="slow">
    <p:wipe dir="d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Packet</a:t>
            </a:r>
            <a:r>
              <a:rPr lang="en-US" dirty="0"/>
              <a:t> networking is the </a:t>
            </a:r>
            <a:r>
              <a:rPr lang="en-US" i="1" dirty="0"/>
              <a:t>translocation</a:t>
            </a:r>
            <a:r>
              <a:rPr lang="en-US" dirty="0"/>
              <a:t> of data between distributed </a:t>
            </a:r>
            <a:r>
              <a:rPr lang="en-US" i="1" dirty="0"/>
              <a:t>computational</a:t>
            </a:r>
            <a:r>
              <a:rPr lang="en-US" dirty="0"/>
              <a:t> processes</a:t>
            </a:r>
          </a:p>
          <a:p>
            <a:r>
              <a:rPr lang="en-US" dirty="0"/>
              <a:t>The </a:t>
            </a:r>
            <a:r>
              <a:rPr lang="en-US" b="1" dirty="0"/>
              <a:t>packets</a:t>
            </a:r>
            <a:r>
              <a:rPr lang="en-US" dirty="0"/>
              <a:t> are arbitrary divisions of data flows, and should not be treated like physical objects</a:t>
            </a:r>
          </a:p>
          <a:p>
            <a:r>
              <a:rPr lang="en-US" dirty="0"/>
              <a:t>The </a:t>
            </a:r>
            <a:r>
              <a:rPr lang="en-US" b="1" dirty="0"/>
              <a:t>packets</a:t>
            </a:r>
            <a:r>
              <a:rPr lang="en-US" dirty="0"/>
              <a:t> are repeatedly duplicated and erased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457562"/>
      </p:ext>
    </p:extLst>
  </p:cSld>
  <p:clrMapOvr>
    <a:masterClrMapping/>
  </p:clrMapOvr>
  <p:transition spd="slow">
    <p:wipe dir="d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Packets, frames,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Packet – small portion of data and corresponding headers, usually L3 and higher</a:t>
            </a:r>
          </a:p>
          <a:p>
            <a:r>
              <a:rPr lang="en-US" dirty="0"/>
              <a:t>Frame – L1 and L2</a:t>
            </a:r>
          </a:p>
          <a:p>
            <a:r>
              <a:rPr lang="en-US" dirty="0"/>
              <a:t>Buffer – area in the node’s memory allocated for a frame or a packet storage</a:t>
            </a:r>
          </a:p>
        </p:txBody>
      </p:sp>
    </p:spTree>
    <p:extLst>
      <p:ext uri="{BB962C8B-B14F-4D97-AF65-F5344CB8AC3E}">
        <p14:creationId xmlns:p14="http://schemas.microsoft.com/office/powerpoint/2010/main" val="328175594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Packets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5299423"/>
              </p:ext>
            </p:extLst>
          </p:nvPr>
        </p:nvGraphicFramePr>
        <p:xfrm>
          <a:off x="761999" y="1700808"/>
          <a:ext cx="8176185" cy="3442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8" name="Visio" r:id="rId3" imgW="10384577" imgH="4371477" progId="Visio.Drawing.11">
                  <p:embed/>
                </p:oleObj>
              </mc:Choice>
              <mc:Fallback>
                <p:oleObj name="Visio" r:id="rId3" imgW="10384577" imgH="4371477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1999" y="1700808"/>
                        <a:ext cx="8176185" cy="3442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4673440"/>
      </p:ext>
    </p:extLst>
  </p:cSld>
  <p:clrMapOvr>
    <a:masterClrMapping/>
  </p:clrMapOvr>
  <p:transition spd="slow">
    <p:wipe dir="d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Packets Switching 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Line efficiency</a:t>
            </a:r>
          </a:p>
          <a:p>
            <a:pPr lvl="1"/>
            <a:r>
              <a:rPr lang="en-US" dirty="0"/>
              <a:t>Single node to node link can be shared by many packets over time</a:t>
            </a:r>
          </a:p>
          <a:p>
            <a:r>
              <a:rPr lang="en-US" dirty="0"/>
              <a:t>Packets queued and transmitted as fast as possible</a:t>
            </a:r>
          </a:p>
          <a:p>
            <a:r>
              <a:rPr lang="en-US" dirty="0"/>
              <a:t>Data rate conversion</a:t>
            </a:r>
          </a:p>
          <a:p>
            <a:pPr lvl="1"/>
            <a:r>
              <a:rPr lang="en-US" dirty="0"/>
              <a:t>Each station connects to the local node at its own speed</a:t>
            </a:r>
          </a:p>
          <a:p>
            <a:pPr lvl="1"/>
            <a:r>
              <a:rPr lang="en-US" dirty="0"/>
              <a:t>Nodes buffer data if required to equalize rates</a:t>
            </a:r>
          </a:p>
          <a:p>
            <a:r>
              <a:rPr lang="en-US" dirty="0"/>
              <a:t>Packets are accepted even when network is busy</a:t>
            </a:r>
          </a:p>
          <a:p>
            <a:pPr lvl="1"/>
            <a:r>
              <a:rPr lang="en-US" dirty="0"/>
              <a:t> Delivery may slow down</a:t>
            </a:r>
          </a:p>
          <a:p>
            <a:r>
              <a:rPr lang="en-US" dirty="0"/>
              <a:t>Priorities can be used</a:t>
            </a:r>
          </a:p>
        </p:txBody>
      </p:sp>
    </p:spTree>
    <p:extLst>
      <p:ext uri="{BB962C8B-B14F-4D97-AF65-F5344CB8AC3E}">
        <p14:creationId xmlns:p14="http://schemas.microsoft.com/office/powerpoint/2010/main" val="3095687286"/>
      </p:ext>
    </p:extLst>
  </p:cSld>
  <p:clrMapOvr>
    <a:masterClrMapping/>
  </p:clrMapOvr>
  <p:transition spd="slow">
    <p:wipe dir="d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Switching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Station breaks long message into packets</a:t>
            </a:r>
          </a:p>
          <a:p>
            <a:r>
              <a:rPr lang="en-US" dirty="0"/>
              <a:t>Packets sent one at a time to the network</a:t>
            </a:r>
          </a:p>
          <a:p>
            <a:r>
              <a:rPr lang="en-US" dirty="0"/>
              <a:t>Packets handled in two ways</a:t>
            </a:r>
          </a:p>
          <a:p>
            <a:pPr lvl="1"/>
            <a:r>
              <a:rPr lang="en-US" dirty="0"/>
              <a:t>Datagram</a:t>
            </a:r>
          </a:p>
          <a:p>
            <a:pPr lvl="1"/>
            <a:r>
              <a:rPr lang="en-US" dirty="0"/>
              <a:t>Virtual Circuit (VC)</a:t>
            </a:r>
          </a:p>
        </p:txBody>
      </p:sp>
    </p:spTree>
    <p:extLst>
      <p:ext uri="{BB962C8B-B14F-4D97-AF65-F5344CB8AC3E}">
        <p14:creationId xmlns:p14="http://schemas.microsoft.com/office/powerpoint/2010/main" val="280208237"/>
      </p:ext>
    </p:extLst>
  </p:cSld>
  <p:clrMapOvr>
    <a:masterClrMapping/>
  </p:clrMapOvr>
  <p:transition spd="slow">
    <p:wipe dir="d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2080" y="1596413"/>
            <a:ext cx="3547120" cy="42973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Each packet treated independently</a:t>
            </a:r>
          </a:p>
          <a:p>
            <a:r>
              <a:rPr lang="en-US" dirty="0"/>
              <a:t>Packets can take any practical route</a:t>
            </a:r>
          </a:p>
          <a:p>
            <a:r>
              <a:rPr lang="en-US" dirty="0"/>
              <a:t>Packets may arrive out of order</a:t>
            </a:r>
          </a:p>
          <a:p>
            <a:r>
              <a:rPr lang="en-US" dirty="0"/>
              <a:t>Packets may go missing</a:t>
            </a:r>
          </a:p>
          <a:p>
            <a:r>
              <a:rPr lang="en-US" dirty="0"/>
              <a:t>Up to receiver to re-order packets and recover from missing packets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08965"/>
            <a:ext cx="4501902" cy="5666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972552"/>
      </p:ext>
    </p:extLst>
  </p:cSld>
  <p:clrMapOvr>
    <a:masterClrMapping/>
  </p:clrMapOvr>
  <p:transition spd="slow">
    <p:wipe dir="d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Circuit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0072" y="1596413"/>
            <a:ext cx="3619128" cy="514495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Preplanned route established before any packets sent</a:t>
            </a:r>
          </a:p>
          <a:p>
            <a:r>
              <a:rPr lang="en-US" dirty="0"/>
              <a:t>Call request and call accept packets establish connection (handshake)</a:t>
            </a:r>
          </a:p>
          <a:p>
            <a:r>
              <a:rPr lang="en-US" dirty="0"/>
              <a:t>Each packet contains a </a:t>
            </a:r>
            <a:r>
              <a:rPr lang="en-US" b="1" dirty="0"/>
              <a:t>virtual circuit identifier </a:t>
            </a:r>
            <a:r>
              <a:rPr lang="en-US" dirty="0"/>
              <a:t>instead of destination address</a:t>
            </a:r>
          </a:p>
          <a:p>
            <a:r>
              <a:rPr lang="en-US" dirty="0"/>
              <a:t>No routing decisions required for each packet</a:t>
            </a:r>
          </a:p>
          <a:p>
            <a:r>
              <a:rPr lang="en-US" dirty="0"/>
              <a:t>Clear request to drop circuit</a:t>
            </a:r>
          </a:p>
          <a:p>
            <a:r>
              <a:rPr lang="en-US" dirty="0"/>
              <a:t>Not a dedicated path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13" y="1484784"/>
            <a:ext cx="4224332" cy="5377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8756981"/>
      </p:ext>
    </p:extLst>
  </p:cSld>
  <p:clrMapOvr>
    <a:masterClrMapping/>
  </p:clrMapOvr>
  <p:transition spd="slow">
    <p:wipe dir="d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Bringing it all together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0650529"/>
              </p:ext>
            </p:extLst>
          </p:nvPr>
        </p:nvGraphicFramePr>
        <p:xfrm>
          <a:off x="731573" y="1556792"/>
          <a:ext cx="8040555" cy="3015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1" name="Visio" r:id="rId3" imgW="9502756" imgH="3562502" progId="Visio.Drawing.11">
                  <p:embed/>
                </p:oleObj>
              </mc:Choice>
              <mc:Fallback>
                <p:oleObj name="Visio" r:id="rId3" imgW="9502756" imgH="3562502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1573" y="1556792"/>
                        <a:ext cx="8040555" cy="30152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9160918"/>
      </p:ext>
    </p:extLst>
  </p:cSld>
  <p:clrMapOvr>
    <a:masterClrMapping/>
  </p:clrMapOvr>
  <p:transition spd="slow">
    <p:wipe dir="d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Synchronous and Asynchronous Transmission - Hierarchy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596413"/>
            <a:ext cx="8077200" cy="5000939"/>
          </a:xfrm>
        </p:spPr>
        <p:txBody>
          <a:bodyPr>
            <a:normAutofit/>
          </a:bodyPr>
          <a:lstStyle/>
          <a:p>
            <a:r>
              <a:rPr lang="en-US" dirty="0"/>
              <a:t>Hierarchy of synchronization tasks:</a:t>
            </a:r>
          </a:p>
          <a:p>
            <a:pPr lvl="1"/>
            <a:r>
              <a:rPr lang="en-US" dirty="0"/>
              <a:t>Bit level: recognizing the start and end of each bit</a:t>
            </a:r>
          </a:p>
          <a:p>
            <a:pPr lvl="1"/>
            <a:r>
              <a:rPr lang="en-US" dirty="0"/>
              <a:t>Byte (character) level</a:t>
            </a:r>
          </a:p>
          <a:p>
            <a:pPr lvl="1"/>
            <a:r>
              <a:rPr lang="en-US" dirty="0"/>
              <a:t>Block or message level: recognize the start and end of each unit of data (in networks this is a frame)</a:t>
            </a:r>
          </a:p>
          <a:p>
            <a:r>
              <a:rPr lang="en-US" dirty="0"/>
              <a:t>A fundamental requirement of digital data communications is that the receiver knows the starting time and the duration of each bit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629531"/>
      </p:ext>
    </p:extLst>
  </p:cSld>
  <p:clrMapOvr>
    <a:masterClrMapping/>
  </p:clrMapOvr>
  <p:transition spd="slow">
    <p:wipe dir="d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Asynchronous Transmission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dirty="0"/>
              <a:t>each character (or byte) is treated independently for clock (bit) and character (byte) synchronization purposes 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dirty="0"/>
              <a:t>the receiver resynchronizes at the start of each character received.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00592"/>
      </p:ext>
    </p:extLst>
  </p:cSld>
  <p:clrMapOvr>
    <a:masterClrMapping/>
  </p:clrMapOvr>
  <p:transition spd="slow">
    <p:wipe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484784"/>
            <a:ext cx="4500140" cy="362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80087"/>
      </p:ext>
    </p:extLst>
  </p:cSld>
  <p:clrMapOvr>
    <a:masterClrMapping/>
  </p:clrMapOvr>
  <p:transition spd="slow">
    <p:wipe dir="d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Transmission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dirty="0"/>
              <a:t>A continuous stream of data signals is accompanied by timing signals (generated by an electronic clock) 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dirty="0"/>
              <a:t>Ensures that the transmitter and the receiver are in step (synchronized) with one another 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dirty="0"/>
              <a:t>The data is sent in blocks (called frames or packets) spaced by fixed time intervals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160106"/>
      </p:ext>
    </p:extLst>
  </p:cSld>
  <p:clrMapOvr>
    <a:masterClrMapping/>
  </p:clrMapOvr>
  <p:transition spd="slow">
    <p:wipe dir="d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8144" y="1596413"/>
            <a:ext cx="2971056" cy="4496883"/>
          </a:xfrm>
        </p:spPr>
        <p:txBody>
          <a:bodyPr>
            <a:normAutofit/>
          </a:bodyPr>
          <a:lstStyle/>
          <a:p>
            <a:r>
              <a:rPr lang="en-US" dirty="0"/>
              <a:t> Several link connections of client layer networks supported by one server layer trail at the same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502" y="1216490"/>
            <a:ext cx="4491294" cy="52567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18448" y="6488668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b="1" dirty="0"/>
              <a:t>ITU-T Recommendation G.805</a:t>
            </a:r>
          </a:p>
        </p:txBody>
      </p:sp>
    </p:spTree>
    <p:extLst>
      <p:ext uri="{BB962C8B-B14F-4D97-AF65-F5344CB8AC3E}">
        <p14:creationId xmlns:p14="http://schemas.microsoft.com/office/powerpoint/2010/main" val="425701006"/>
      </p:ext>
    </p:extLst>
  </p:cSld>
  <p:clrMapOvr>
    <a:masterClrMapping/>
  </p:clrMapOvr>
  <p:transition spd="slow">
    <p:wipe dir="d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multiplexing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9632" y="1596413"/>
            <a:ext cx="3769568" cy="2912707"/>
          </a:xfrm>
        </p:spPr>
        <p:txBody>
          <a:bodyPr>
            <a:normAutofit/>
          </a:bodyPr>
          <a:lstStyle/>
          <a:p>
            <a:r>
              <a:rPr lang="en-US" dirty="0"/>
              <a:t>Client layer link connection is supported by several server layer trails in parallel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292679"/>
            <a:ext cx="3600400" cy="56875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38192" y="6488668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b="1" dirty="0"/>
              <a:t>ITU-T Recommendation G.805</a:t>
            </a:r>
          </a:p>
        </p:txBody>
      </p:sp>
    </p:spTree>
    <p:extLst>
      <p:ext uri="{BB962C8B-B14F-4D97-AF65-F5344CB8AC3E}">
        <p14:creationId xmlns:p14="http://schemas.microsoft.com/office/powerpoint/2010/main" val="1313322101"/>
      </p:ext>
    </p:extLst>
  </p:cSld>
  <p:clrMapOvr>
    <a:masterClrMapping/>
  </p:clrMapOvr>
  <p:transition spd="slow">
    <p:wipe dir="d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Connection may be </a:t>
            </a:r>
            <a:r>
              <a:rPr lang="en-US" b="1" i="1" dirty="0"/>
              <a:t>indirectly monitored </a:t>
            </a:r>
            <a:r>
              <a:rPr lang="en-US" dirty="0"/>
              <a:t>by using the data inherently available from the server layer</a:t>
            </a:r>
          </a:p>
          <a:p>
            <a:r>
              <a:rPr lang="en-US" dirty="0"/>
              <a:t>Non-intrusive monitoring</a:t>
            </a:r>
          </a:p>
          <a:p>
            <a:r>
              <a:rPr lang="en-US" dirty="0"/>
              <a:t>Intrusive monitoring</a:t>
            </a:r>
          </a:p>
          <a:p>
            <a:r>
              <a:rPr lang="en-US" dirty="0" err="1"/>
              <a:t>Sublayer</a:t>
            </a:r>
            <a:r>
              <a:rPr lang="en-US" dirty="0"/>
              <a:t> monitoring: some portion of the original capacity is overwritten by the test signal</a:t>
            </a:r>
          </a:p>
        </p:txBody>
      </p:sp>
    </p:spTree>
    <p:extLst>
      <p:ext uri="{BB962C8B-B14F-4D97-AF65-F5344CB8AC3E}">
        <p14:creationId xmlns:p14="http://schemas.microsoft.com/office/powerpoint/2010/main" val="2371274438"/>
      </p:ext>
    </p:extLst>
  </p:cSld>
  <p:clrMapOvr>
    <a:masterClrMapping/>
  </p:clrMapOvr>
  <p:transition spd="slow">
    <p:wipe dir="d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Partitioning and layering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596413"/>
            <a:ext cx="8077200" cy="204861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transport network can be decomposed into a number of independent transport layer networks with a client/server association between adjacent layer networks </a:t>
            </a:r>
          </a:p>
          <a:p>
            <a:r>
              <a:rPr lang="en-US" dirty="0"/>
              <a:t>Each layer network can be separately partitioned in a way which reflects the internal structure of that layer network or the way that it will be managed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611984"/>
            <a:ext cx="4201691" cy="33476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89315" y="6590341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b="1" dirty="0"/>
              <a:t>ITU-T Recommendation G.805</a:t>
            </a:r>
          </a:p>
        </p:txBody>
      </p:sp>
    </p:spTree>
    <p:extLst>
      <p:ext uri="{BB962C8B-B14F-4D97-AF65-F5344CB8AC3E}">
        <p14:creationId xmlns:p14="http://schemas.microsoft.com/office/powerpoint/2010/main" val="2222804213"/>
      </p:ext>
    </p:extLst>
  </p:cSld>
  <p:clrMapOvr>
    <a:masterClrMapping/>
  </p:clrMapOvr>
  <p:transition spd="slow">
    <p:wipe dir="d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124744"/>
            <a:ext cx="8077200" cy="4608368"/>
          </a:xfrm>
        </p:spPr>
        <p:txBody>
          <a:bodyPr>
            <a:noAutofit/>
          </a:bodyPr>
          <a:lstStyle/>
          <a:p>
            <a:r>
              <a:rPr lang="en-US" sz="2000" dirty="0"/>
              <a:t>When standard networks were first proposed it was realized that the subject was so complex that it had to be broken down into more readily digestible parts</a:t>
            </a:r>
          </a:p>
          <a:p>
            <a:r>
              <a:rPr lang="en-US" sz="2000" dirty="0"/>
              <a:t>Layering is employed despite the fact that it significantly reduces the efficiency of communications networks </a:t>
            </a:r>
          </a:p>
          <a:p>
            <a:r>
              <a:rPr lang="en-US" sz="2000" dirty="0"/>
              <a:t>For example, in a VoIP application one may go to great lengths to compress 10 milliseconds of telephony quality speech from 80 Bytes down to 10 Bytes, but to that payload:</a:t>
            </a:r>
          </a:p>
          <a:p>
            <a:pPr lvl="1"/>
            <a:r>
              <a:rPr lang="en-US" sz="2000" dirty="0"/>
              <a:t> one then adds an RTP header of at least 12 bytes </a:t>
            </a:r>
          </a:p>
          <a:p>
            <a:pPr lvl="1"/>
            <a:r>
              <a:rPr lang="en-US" sz="2000" dirty="0"/>
              <a:t>a UDP header of 8 bytes </a:t>
            </a:r>
          </a:p>
          <a:p>
            <a:pPr lvl="1"/>
            <a:r>
              <a:rPr lang="en-US" sz="2000" dirty="0"/>
              <a:t>an IPv4 header of 20 bytes </a:t>
            </a:r>
          </a:p>
          <a:p>
            <a:pPr lvl="1"/>
            <a:r>
              <a:rPr lang="en-US" sz="2000" dirty="0"/>
              <a:t>an Ethernet header and trailer of at least 18 bytes </a:t>
            </a:r>
          </a:p>
          <a:p>
            <a:r>
              <a:rPr lang="en-US" sz="2000" dirty="0"/>
              <a:t>for a grand total of at least 48 bytes of overhead</a:t>
            </a:r>
          </a:p>
          <a:p>
            <a:endParaRPr lang="en-US" sz="1100" dirty="0"/>
          </a:p>
        </p:txBody>
      </p:sp>
      <p:pic>
        <p:nvPicPr>
          <p:cNvPr id="13314" name="Picture 2" descr="voip-packet-with-layer-th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5805264"/>
            <a:ext cx="35147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26077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network </a:t>
            </a:r>
            <a:r>
              <a:rPr lang="en-US" b="1" dirty="0"/>
              <a:t>interworking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596413"/>
            <a:ext cx="8077200" cy="190459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objective of layer network interworking is to provide an end-to-end trail between different types of layer networks</a:t>
            </a:r>
          </a:p>
          <a:p>
            <a:r>
              <a:rPr lang="en-US" dirty="0"/>
              <a:t>The interworking link connection is special in the sense that it is asymmetric, delimited by different types of ports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3284984"/>
            <a:ext cx="6343650" cy="2952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99952" y="6381328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b="1" dirty="0"/>
              <a:t>ITU-T Recommendation G.805</a:t>
            </a:r>
          </a:p>
        </p:txBody>
      </p:sp>
    </p:spTree>
    <p:extLst>
      <p:ext uri="{BB962C8B-B14F-4D97-AF65-F5344CB8AC3E}">
        <p14:creationId xmlns:p14="http://schemas.microsoft.com/office/powerpoint/2010/main" val="431047037"/>
      </p:ext>
    </p:extLst>
  </p:cSld>
  <p:clrMapOvr>
    <a:masterClrMapping/>
  </p:clrMapOvr>
  <p:transition spd="slow">
    <p:wipe dir="d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596413"/>
            <a:ext cx="8077200" cy="176057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The partitioning defines:</a:t>
            </a:r>
          </a:p>
          <a:p>
            <a:r>
              <a:rPr lang="en-US" dirty="0"/>
              <a:t>administrative boundaries between network operators jointly providing connections within a single layer network</a:t>
            </a:r>
          </a:p>
          <a:p>
            <a:r>
              <a:rPr lang="en-US" dirty="0"/>
              <a:t>domain boundaries within a layer network of a single operator to allow the apportioning of performance objectives to the architectural components</a:t>
            </a:r>
          </a:p>
        </p:txBody>
      </p:sp>
      <p:pic>
        <p:nvPicPr>
          <p:cNvPr id="10242" name="Picture 2" descr="Figure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383320"/>
            <a:ext cx="3712567" cy="31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731309"/>
      </p:ext>
    </p:extLst>
  </p:cSld>
  <p:clrMapOvr>
    <a:masterClrMapping/>
  </p:clrMapOvr>
  <p:transition spd="slow">
    <p:wipe dir="d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0072" y="1239573"/>
            <a:ext cx="3644156" cy="492573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subnetwork is defined as an arbitrary collection of (usually connected) nodes or subnetworks </a:t>
            </a:r>
          </a:p>
          <a:p>
            <a:r>
              <a:rPr lang="en-US" dirty="0"/>
              <a:t>The most basic subnetwork consists of a single node </a:t>
            </a:r>
          </a:p>
          <a:p>
            <a:r>
              <a:rPr lang="en-US" dirty="0"/>
              <a:t>Subnetworks can be nested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242" y="1239573"/>
            <a:ext cx="3961059" cy="32401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43608" y="6501730"/>
            <a:ext cx="7641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GMPLS: Architecture and Applications by Adrian </a:t>
            </a:r>
            <a:r>
              <a:rPr lang="en-US" dirty="0" err="1"/>
              <a:t>Farrel</a:t>
            </a:r>
            <a:r>
              <a:rPr lang="en-US" dirty="0"/>
              <a:t> and Igor </a:t>
            </a:r>
            <a:r>
              <a:rPr lang="en-US" dirty="0" err="1"/>
              <a:t>Bryskin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6479052"/>
      </p:ext>
    </p:extLst>
  </p:cSld>
  <p:clrMapOvr>
    <a:masterClrMapping/>
  </p:clrMapOvr>
  <p:transition spd="slow">
    <p:wipe dir="d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546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Questions?</a:t>
            </a:r>
          </a:p>
        </p:txBody>
      </p:sp>
    </p:spTree>
    <p:custDataLst>
      <p:tags r:id="rId1"/>
    </p:custData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Next </a:t>
            </a:r>
            <a:r>
              <a:rPr lang="en-US" sz="4000" b="1" dirty="0"/>
              <a:t>big</a:t>
            </a:r>
            <a:r>
              <a:rPr lang="en-US" sz="4000" dirty="0"/>
              <a:t> thing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556792"/>
            <a:ext cx="6810375" cy="1143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59632" y="3573016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0" y="2874857"/>
            <a:ext cx="7124700" cy="876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017" y="3942348"/>
            <a:ext cx="5735166" cy="318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57225"/>
      </p:ext>
    </p:extLst>
  </p:cSld>
  <p:clrMapOvr>
    <a:masterClrMapping/>
  </p:clrMapOvr>
  <p:transition spd="slow"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Happens right 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Significant transformation is taking place in data communications (MEF 2014):</a:t>
            </a:r>
          </a:p>
          <a:p>
            <a:pPr lvl="1"/>
            <a:r>
              <a:rPr lang="en-US" b="1" i="1" dirty="0"/>
              <a:t>Deliver</a:t>
            </a:r>
            <a:r>
              <a:rPr lang="en-US" dirty="0"/>
              <a:t> self-service, on-demand services over interconnected networks</a:t>
            </a:r>
          </a:p>
          <a:p>
            <a:pPr lvl="1"/>
            <a:r>
              <a:rPr lang="en-US" b="1" i="1" dirty="0"/>
              <a:t>Enable</a:t>
            </a:r>
            <a:r>
              <a:rPr lang="en-US" dirty="0"/>
              <a:t> the user to dynamically and on-demand, create, modify and delete services via customer web portals or software applications</a:t>
            </a:r>
          </a:p>
        </p:txBody>
      </p:sp>
    </p:spTree>
    <p:extLst>
      <p:ext uri="{BB962C8B-B14F-4D97-AF65-F5344CB8AC3E}">
        <p14:creationId xmlns:p14="http://schemas.microsoft.com/office/powerpoint/2010/main" val="2975623444"/>
      </p:ext>
    </p:extLst>
  </p:cSld>
  <p:clrMapOvr>
    <a:masterClrMapping/>
  </p:clrMapOvr>
  <p:transition spd="slow">
    <p:wipe dir="d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I2DOt6RzRcU51QxdhNew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AGzTPKJNXuuOK4v20iPS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uhWvCQomImT50qU5y4Zn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ezdaKHeWyBnZyZ2cDqRSo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RMR96J2MVd0CGe2e5htjk"/>
</p:tagLst>
</file>

<file path=ppt/theme/theme1.xml><?xml version="1.0" encoding="utf-8"?>
<a:theme xmlns:a="http://schemas.openxmlformats.org/drawingml/2006/main" name="Train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Training</Template>
  <TotalTime>0</TotalTime>
  <Words>2767</Words>
  <Application>Microsoft Office PowerPoint</Application>
  <PresentationFormat>On-screen Show (4:3)</PresentationFormat>
  <Paragraphs>487</Paragraphs>
  <Slides>79</Slides>
  <Notes>10</Notes>
  <HiddenSlides>1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6" baseType="lpstr">
      <vt:lpstr>Arial</vt:lpstr>
      <vt:lpstr>Calibri</vt:lpstr>
      <vt:lpstr>Georgia</vt:lpstr>
      <vt:lpstr>ProximaNovaRegular</vt:lpstr>
      <vt:lpstr>Times New Roman</vt:lpstr>
      <vt:lpstr>Training</vt:lpstr>
      <vt:lpstr>Visio</vt:lpstr>
      <vt:lpstr>High Speed Networks Introduction</vt:lpstr>
      <vt:lpstr>Introduction to Wide Area Networks</vt:lpstr>
      <vt:lpstr>Wide Area Networks</vt:lpstr>
      <vt:lpstr>Why to study WAN now?</vt:lpstr>
      <vt:lpstr>Challenges</vt:lpstr>
      <vt:lpstr>Complex topologies</vt:lpstr>
      <vt:lpstr>PowerPoint Presentation</vt:lpstr>
      <vt:lpstr>Next big thing</vt:lpstr>
      <vt:lpstr>Happens right now</vt:lpstr>
      <vt:lpstr>Life Cycle</vt:lpstr>
      <vt:lpstr>Hype</vt:lpstr>
      <vt:lpstr>Growth</vt:lpstr>
      <vt:lpstr>Evolution : ARPANET</vt:lpstr>
      <vt:lpstr>Evolution : SONET/SDH</vt:lpstr>
      <vt:lpstr>SONET/SDH Highlights</vt:lpstr>
      <vt:lpstr>Evolution: ATM</vt:lpstr>
      <vt:lpstr>ATM Highlights</vt:lpstr>
      <vt:lpstr>ATM Challenge</vt:lpstr>
      <vt:lpstr>Ethernet: 10GbE</vt:lpstr>
      <vt:lpstr>Ethernet in WAN - Greenfield</vt:lpstr>
      <vt:lpstr>Ethernet in WAN - Legacy</vt:lpstr>
      <vt:lpstr>MPLS Timeline</vt:lpstr>
      <vt:lpstr>Where it is used?</vt:lpstr>
      <vt:lpstr>Label Switching Path</vt:lpstr>
      <vt:lpstr>Next Step</vt:lpstr>
      <vt:lpstr>SDN in a nutshell</vt:lpstr>
      <vt:lpstr>Vision for NFV</vt:lpstr>
      <vt:lpstr>Bringing SDN to WAN</vt:lpstr>
      <vt:lpstr>Business drivers</vt:lpstr>
      <vt:lpstr>Risks and challenges</vt:lpstr>
      <vt:lpstr>Network Node – Packet Classification</vt:lpstr>
      <vt:lpstr>Network Node – Queue Management</vt:lpstr>
      <vt:lpstr>Network Node – Packet Scheduling</vt:lpstr>
      <vt:lpstr>Traffic Metering and Marking</vt:lpstr>
      <vt:lpstr>Network Node – Switch Fabric</vt:lpstr>
      <vt:lpstr>Network Node – Multistage Switch Fabric</vt:lpstr>
      <vt:lpstr>Real World Examples from Linux Kernel</vt:lpstr>
      <vt:lpstr>Quality of Service</vt:lpstr>
      <vt:lpstr>MPLS</vt:lpstr>
      <vt:lpstr>Advanced MPLS and MPLS applications</vt:lpstr>
      <vt:lpstr>Virtual Private Networks</vt:lpstr>
      <vt:lpstr>Software Defined Networks (SDN)</vt:lpstr>
      <vt:lpstr>Final Assessment</vt:lpstr>
      <vt:lpstr>Homework 1</vt:lpstr>
      <vt:lpstr>Homework 2</vt:lpstr>
      <vt:lpstr>Materials to be submitted</vt:lpstr>
      <vt:lpstr>Coursework</vt:lpstr>
      <vt:lpstr>PowerPoint Presentation</vt:lpstr>
      <vt:lpstr>Multiple Access Links and Protocols</vt:lpstr>
      <vt:lpstr>Nodes</vt:lpstr>
      <vt:lpstr>Switching Networks</vt:lpstr>
      <vt:lpstr>  Information</vt:lpstr>
      <vt:lpstr>Circuit switching - 1</vt:lpstr>
      <vt:lpstr>Circuit Switching - 2</vt:lpstr>
      <vt:lpstr>Circuit switching – circuit establishment</vt:lpstr>
      <vt:lpstr>Circuit switching – bandwidth reservation</vt:lpstr>
      <vt:lpstr>Circuit switching – call blocking</vt:lpstr>
      <vt:lpstr>Circuit switching drawbacks</vt:lpstr>
      <vt:lpstr>Packet Switching: Basic Operation</vt:lpstr>
      <vt:lpstr>Packets</vt:lpstr>
      <vt:lpstr>Packets, frames, etc</vt:lpstr>
      <vt:lpstr>Use of Packets</vt:lpstr>
      <vt:lpstr>Packets Switching Advantages</vt:lpstr>
      <vt:lpstr>Packet Switching Techniques</vt:lpstr>
      <vt:lpstr>Datagram</vt:lpstr>
      <vt:lpstr>Virtual Circuit</vt:lpstr>
      <vt:lpstr>Bringing it all together</vt:lpstr>
      <vt:lpstr>Synchronous and Asynchronous Transmission - Hierarchy</vt:lpstr>
      <vt:lpstr>Asynchronous Transmission</vt:lpstr>
      <vt:lpstr>Synchronous Transmission</vt:lpstr>
      <vt:lpstr>Multiplexing</vt:lpstr>
      <vt:lpstr>Inverse multiplexing</vt:lpstr>
      <vt:lpstr>Monitoring techniques</vt:lpstr>
      <vt:lpstr>Partitioning and layering</vt:lpstr>
      <vt:lpstr>Layering</vt:lpstr>
      <vt:lpstr>Layer network interworking</vt:lpstr>
      <vt:lpstr>Partitioning</vt:lpstr>
      <vt:lpstr>Subnetworks</vt:lpstr>
      <vt:lpstr>Questions?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2013-03-05T20:43:26Z</dcterms:created>
  <dcterms:modified xsi:type="dcterms:W3CDTF">2022-03-21T07:06:05Z</dcterms:modified>
</cp:coreProperties>
</file>